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2" r:id="rId1"/>
  </p:sldMasterIdLst>
  <p:notesMasterIdLst>
    <p:notesMasterId r:id="rId13"/>
  </p:notesMasterIdLst>
  <p:sldIdLst>
    <p:sldId id="256" r:id="rId2"/>
    <p:sldId id="397" r:id="rId3"/>
    <p:sldId id="398" r:id="rId4"/>
    <p:sldId id="399" r:id="rId5"/>
    <p:sldId id="401" r:id="rId6"/>
    <p:sldId id="402" r:id="rId7"/>
    <p:sldId id="387" r:id="rId8"/>
    <p:sldId id="403" r:id="rId9"/>
    <p:sldId id="400" r:id="rId10"/>
    <p:sldId id="404" r:id="rId11"/>
    <p:sldId id="381" r:id="rId12"/>
  </p:sldIdLst>
  <p:sldSz cx="9906000" cy="6858000" type="A4"/>
  <p:notesSz cx="9928225" cy="6797675"/>
  <p:defaultTextStyle>
    <a:defPPr>
      <a:defRPr lang="ru-RU"/>
    </a:defPPr>
    <a:lvl1pPr marL="0" algn="l" defTabSz="95783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78919" algn="l" defTabSz="95783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57838" algn="l" defTabSz="95783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436757" algn="l" defTabSz="95783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915677" algn="l" defTabSz="95783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394596" algn="l" defTabSz="95783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873515" algn="l" defTabSz="95783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352434" algn="l" defTabSz="95783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831353" algn="l" defTabSz="95783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AA9"/>
    <a:srgbClr val="009A46"/>
    <a:srgbClr val="E71C07"/>
    <a:srgbClr val="8D8C90"/>
    <a:srgbClr val="D5474A"/>
    <a:srgbClr val="61BDC9"/>
    <a:srgbClr val="504F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24" autoAdjust="0"/>
    <p:restoredTop sz="97072" autoAdjust="0"/>
  </p:normalViewPr>
  <p:slideViewPr>
    <p:cSldViewPr showGuides="1">
      <p:cViewPr>
        <p:scale>
          <a:sx n="80" d="100"/>
          <a:sy n="80" d="100"/>
        </p:scale>
        <p:origin x="-2358" y="-810"/>
      </p:cViewPr>
      <p:guideLst>
        <p:guide orient="horz" pos="2160"/>
        <p:guide orient="horz" pos="1012"/>
        <p:guide orient="horz" pos="316"/>
        <p:guide orient="horz" pos="4054"/>
        <p:guide pos="3120"/>
        <p:guide pos="767"/>
        <p:guide pos="1690"/>
        <p:guide pos="5568"/>
        <p:guide pos="5981"/>
        <p:guide pos="56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2.1006343705284456E-2"/>
          <c:y val="3.0794638338244605E-2"/>
          <c:w val="0.69792396575710347"/>
          <c:h val="0.5160297444904711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на 01.01.2023</c:v>
                </c:pt>
              </c:strCache>
            </c:strRef>
          </c:tx>
          <c:spPr>
            <a:solidFill>
              <a:srgbClr val="005AA9"/>
            </a:solidFill>
          </c:spPr>
          <c:invertIfNegative val="0"/>
          <c:dLbls>
            <c:txPr>
              <a:bodyPr/>
              <a:lstStyle/>
              <a:p>
                <a:pPr>
                  <a:defRPr sz="2200"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количество действующих ЮЛ</c:v>
                </c:pt>
                <c:pt idx="1">
                  <c:v>количество действующих ИП</c:v>
                </c:pt>
              </c:strCache>
            </c:strRef>
          </c:cat>
          <c:val>
            <c:numRef>
              <c:f>Лист1!$B$2:$B$3</c:f>
              <c:numCache>
                <c:formatCode>#,##0</c:formatCode>
                <c:ptCount val="2"/>
                <c:pt idx="0">
                  <c:v>30669</c:v>
                </c:pt>
                <c:pt idx="1">
                  <c:v>28816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на 01.01.2024</c:v>
                </c:pt>
              </c:strCache>
            </c:strRef>
          </c:tx>
          <c:spPr>
            <a:solidFill>
              <a:srgbClr val="C00000"/>
            </a:solidFill>
          </c:spPr>
          <c:invertIfNegative val="0"/>
          <c:dLbls>
            <c:txPr>
              <a:bodyPr/>
              <a:lstStyle/>
              <a:p>
                <a:pPr>
                  <a:defRPr sz="2200"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количество действующих ЮЛ</c:v>
                </c:pt>
                <c:pt idx="1">
                  <c:v>количество действующих ИП</c:v>
                </c:pt>
              </c:strCache>
            </c:strRef>
          </c:cat>
          <c:val>
            <c:numRef>
              <c:f>Лист1!$C$2:$C$3</c:f>
              <c:numCache>
                <c:formatCode>#,##0</c:formatCode>
                <c:ptCount val="2"/>
                <c:pt idx="0">
                  <c:v>30949</c:v>
                </c:pt>
                <c:pt idx="1">
                  <c:v>30617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2"/>
        <c:axId val="78496256"/>
        <c:axId val="113166592"/>
      </c:barChart>
      <c:catAx>
        <c:axId val="7849625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113166592"/>
        <c:crosses val="autoZero"/>
        <c:auto val="1"/>
        <c:lblAlgn val="ctr"/>
        <c:lblOffset val="100"/>
        <c:noMultiLvlLbl val="0"/>
      </c:catAx>
      <c:valAx>
        <c:axId val="113166592"/>
        <c:scaling>
          <c:orientation val="minMax"/>
          <c:max val="31500"/>
          <c:min val="25000"/>
        </c:scaling>
        <c:delete val="1"/>
        <c:axPos val="l"/>
        <c:numFmt formatCode="#,##0" sourceLinked="1"/>
        <c:majorTickMark val="out"/>
        <c:minorTickMark val="none"/>
        <c:tickLblPos val="nextTo"/>
        <c:crossAx val="7849625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2.57209671880009E-2"/>
          <c:y val="0.79183463742123883"/>
          <c:w val="0.6935578942050159"/>
          <c:h val="6.5817642836862936E-2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plotArea>
      <c:layout>
        <c:manualLayout>
          <c:layoutTarget val="inner"/>
          <c:xMode val="edge"/>
          <c:yMode val="edge"/>
          <c:x val="1.552049772247528E-2"/>
          <c:y val="2.8530326695726617E-2"/>
          <c:w val="0.80004310632151987"/>
          <c:h val="0.7373511353676752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rgbClr val="005AA9"/>
            </a:solidFill>
          </c:spPr>
          <c:invertIfNegative val="0"/>
          <c:dLbls>
            <c:dLbl>
              <c:idx val="0"/>
              <c:layout>
                <c:manualLayout>
                  <c:x val="0"/>
                  <c:y val="9.4219855201273933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200"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Федеральный бюджет</c:v>
                </c:pt>
                <c:pt idx="1">
                  <c:v>Консолидированный бюджет</c:v>
                </c:pt>
                <c:pt idx="2">
                  <c:v>Страховые взносы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22.1</c:v>
                </c:pt>
                <c:pt idx="1">
                  <c:v>127.5</c:v>
                </c:pt>
                <c:pt idx="2">
                  <c:v>93.6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rgbClr val="C00000"/>
            </a:solidFill>
          </c:spPr>
          <c:invertIfNegative val="0"/>
          <c:dLbls>
            <c:dLbl>
              <c:idx val="0"/>
              <c:layout>
                <c:manualLayout>
                  <c:x val="-2.2219753360737695E-7"/>
                  <c:y val="7.3469074423829536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200"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Федеральный бюджет</c:v>
                </c:pt>
                <c:pt idx="1">
                  <c:v>Консолидированный бюджет</c:v>
                </c:pt>
                <c:pt idx="2">
                  <c:v>Страховые взносы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13.1</c:v>
                </c:pt>
                <c:pt idx="1">
                  <c:v>146.1</c:v>
                </c:pt>
                <c:pt idx="2">
                  <c:v>122.6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Показатели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-1.4109543384068436E-3"/>
                  <c:y val="6.5100598390302314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200"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Федеральный бюджет</c:v>
                </c:pt>
                <c:pt idx="1">
                  <c:v>Консолидированный бюджет</c:v>
                </c:pt>
                <c:pt idx="2">
                  <c:v>Страховые взносы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10.1</c:v>
                </c:pt>
                <c:pt idx="1">
                  <c:v>141.4</c:v>
                </c:pt>
                <c:pt idx="2">
                  <c:v>117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8"/>
        <c:axId val="49844736"/>
        <c:axId val="113170624"/>
      </c:barChart>
      <c:catAx>
        <c:axId val="49844736"/>
        <c:scaling>
          <c:orientation val="minMax"/>
        </c:scaling>
        <c:delete val="1"/>
        <c:axPos val="b"/>
        <c:majorTickMark val="out"/>
        <c:minorTickMark val="none"/>
        <c:tickLblPos val="nextTo"/>
        <c:crossAx val="113170624"/>
        <c:crosses val="autoZero"/>
        <c:auto val="1"/>
        <c:lblAlgn val="ctr"/>
        <c:lblOffset val="100"/>
        <c:noMultiLvlLbl val="0"/>
      </c:catAx>
      <c:valAx>
        <c:axId val="11317062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4984473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2.1006343705284456E-2"/>
          <c:y val="1.1385872020597806E-2"/>
          <c:w val="0.69792396575710347"/>
          <c:h val="0.702839667276248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на 01.01.2023</c:v>
                </c:pt>
              </c:strCache>
            </c:strRef>
          </c:tx>
          <c:spPr>
            <a:solidFill>
              <a:srgbClr val="005AA9"/>
            </a:solidFill>
          </c:spPr>
          <c:invertIfNegative val="0"/>
          <c:dLbls>
            <c:txPr>
              <a:bodyPr/>
              <a:lstStyle/>
              <a:p>
                <a:pPr>
                  <a:defRPr sz="3000"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Поступления НДФЛ
всего</c:v>
                </c:pt>
                <c:pt idx="1">
                  <c:v>Поступления НДФЛ
в бюджет края</c:v>
                </c:pt>
              </c:strCache>
            </c:strRef>
          </c:cat>
          <c:val>
            <c:numRef>
              <c:f>Лист1!$B$2:$B$3</c:f>
              <c:numCache>
                <c:formatCode>#,##0.0</c:formatCode>
                <c:ptCount val="2"/>
                <c:pt idx="0">
                  <c:v>53.9</c:v>
                </c:pt>
                <c:pt idx="1">
                  <c:v>53.3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на 01.01.2024</c:v>
                </c:pt>
              </c:strCache>
            </c:strRef>
          </c:tx>
          <c:spPr>
            <a:solidFill>
              <a:srgbClr val="C00000"/>
            </a:solidFill>
          </c:spPr>
          <c:invertIfNegative val="0"/>
          <c:dLbls>
            <c:txPr>
              <a:bodyPr/>
              <a:lstStyle/>
              <a:p>
                <a:pPr>
                  <a:defRPr sz="3000"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Поступления НДФЛ
всего</c:v>
                </c:pt>
                <c:pt idx="1">
                  <c:v>Поступления НДФЛ
в бюджет края</c:v>
                </c:pt>
              </c:strCache>
            </c:strRef>
          </c:cat>
          <c:val>
            <c:numRef>
              <c:f>Лист1!$C$2:$C$3</c:f>
              <c:numCache>
                <c:formatCode>#,##0.0</c:formatCode>
                <c:ptCount val="2"/>
                <c:pt idx="0">
                  <c:v>62.3</c:v>
                </c:pt>
                <c:pt idx="1">
                  <c:v>61.7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2"/>
        <c:axId val="54530560"/>
        <c:axId val="113295360"/>
      </c:barChart>
      <c:catAx>
        <c:axId val="54530560"/>
        <c:scaling>
          <c:orientation val="minMax"/>
        </c:scaling>
        <c:delete val="0"/>
        <c:axPos val="b"/>
        <c:majorTickMark val="out"/>
        <c:minorTickMark val="none"/>
        <c:tickLblPos val="nextTo"/>
        <c:crossAx val="113295360"/>
        <c:crosses val="autoZero"/>
        <c:auto val="1"/>
        <c:lblAlgn val="ctr"/>
        <c:lblOffset val="100"/>
        <c:noMultiLvlLbl val="0"/>
      </c:catAx>
      <c:valAx>
        <c:axId val="113295360"/>
        <c:scaling>
          <c:orientation val="minMax"/>
          <c:max val="70"/>
          <c:min val="0"/>
        </c:scaling>
        <c:delete val="1"/>
        <c:axPos val="l"/>
        <c:numFmt formatCode="#,##0.0" sourceLinked="1"/>
        <c:majorTickMark val="out"/>
        <c:minorTickMark val="none"/>
        <c:tickLblPos val="nextTo"/>
        <c:crossAx val="5453056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2.2498521058239039E-2"/>
          <c:y val="0.8549133260473839"/>
          <c:w val="0.72769010022278979"/>
          <c:h val="6.5817642836862936E-2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75884425540019"/>
          <c:y val="6.8065968349058066E-3"/>
          <c:w val="0.6828066722745092"/>
          <c:h val="0.7254158574685467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Поступило имущественных налогов ФЛ, млрд. руб. </c:v>
                </c:pt>
              </c:strCache>
            </c:strRef>
          </c:tx>
          <c:spPr>
            <a:solidFill>
              <a:srgbClr val="005AA9"/>
            </a:solidFill>
          </c:spPr>
          <c:invertIfNegative val="0"/>
          <c:dPt>
            <c:idx val="1"/>
            <c:invertIfNegative val="0"/>
            <c:bubble3D val="0"/>
            <c:spPr>
              <a:solidFill>
                <a:srgbClr val="C00000"/>
              </a:solidFill>
            </c:spPr>
          </c:dPt>
          <c:dLbls>
            <c:txPr>
              <a:bodyPr/>
              <a:lstStyle/>
              <a:p>
                <a:pPr>
                  <a:defRPr sz="3000"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2022</c:v>
                </c:pt>
                <c:pt idx="1">
                  <c:v>2023</c:v>
                </c:pt>
              </c:numCache>
            </c:numRef>
          </c:cat>
          <c:val>
            <c:numRef>
              <c:f>Лист1!$B$2:$B$3</c:f>
              <c:numCache>
                <c:formatCode>#,##0.0</c:formatCode>
                <c:ptCount val="2"/>
                <c:pt idx="0">
                  <c:v>2.2000000000000002</c:v>
                </c:pt>
                <c:pt idx="1">
                  <c:v>2.2999999999999998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2"/>
        <c:overlap val="16"/>
        <c:axId val="54533632"/>
        <c:axId val="113298240"/>
      </c:barChart>
      <c:catAx>
        <c:axId val="545336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13298240"/>
        <c:crosses val="autoZero"/>
        <c:auto val="1"/>
        <c:lblAlgn val="ctr"/>
        <c:lblOffset val="100"/>
        <c:noMultiLvlLbl val="0"/>
      </c:catAx>
      <c:valAx>
        <c:axId val="113298240"/>
        <c:scaling>
          <c:orientation val="minMax"/>
          <c:max val="2.5"/>
          <c:min val="2"/>
        </c:scaling>
        <c:delete val="1"/>
        <c:axPos val="l"/>
        <c:numFmt formatCode="#,##0.0" sourceLinked="1"/>
        <c:majorTickMark val="out"/>
        <c:minorTickMark val="none"/>
        <c:tickLblPos val="nextTo"/>
        <c:crossAx val="5453363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1.8532614433036276E-2"/>
          <c:y val="6.0039497527094692E-2"/>
          <c:w val="0.95026312109257682"/>
          <c:h val="0.6566188048071287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01.01.2023</c:v>
                </c:pt>
              </c:strCache>
            </c:strRef>
          </c:tx>
          <c:spPr>
            <a:solidFill>
              <a:srgbClr val="005AA9"/>
            </a:solidFill>
          </c:spPr>
          <c:invertIfNegative val="0"/>
          <c:dLbls>
            <c:dLbl>
              <c:idx val="0"/>
              <c:layout>
                <c:manualLayout>
                  <c:x val="8.5407176980335515E-4"/>
                  <c:y val="0.24234862790164785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000"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Количество налогоплательщиков применяющих ПСН</c:v>
                </c:pt>
                <c:pt idx="1">
                  <c:v>Количество выданных патентов</c:v>
                </c:pt>
              </c:strCache>
            </c:strRef>
          </c:cat>
          <c:val>
            <c:numRef>
              <c:f>Лист1!$B$2:$B$3</c:f>
              <c:numCache>
                <c:formatCode>#,##0</c:formatCode>
                <c:ptCount val="2"/>
                <c:pt idx="0">
                  <c:v>9447</c:v>
                </c:pt>
                <c:pt idx="1">
                  <c:v>16303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01.01.2024</c:v>
                </c:pt>
              </c:strCache>
            </c:strRef>
          </c:tx>
          <c:spPr>
            <a:solidFill>
              <a:srgbClr val="C00000"/>
            </a:solidFill>
          </c:spPr>
          <c:invertIfNegative val="0"/>
          <c:dLbls>
            <c:dLbl>
              <c:idx val="0"/>
              <c:layout>
                <c:manualLayout>
                  <c:x val="-5.5930233341077067E-3"/>
                  <c:y val="0.2775404591706254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"/>
                  <c:y val="0.37360751099765166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000"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Количество налогоплательщиков применяющих ПСН</c:v>
                </c:pt>
                <c:pt idx="1">
                  <c:v>Количество выданных патентов</c:v>
                </c:pt>
              </c:strCache>
            </c:strRef>
          </c:cat>
          <c:val>
            <c:numRef>
              <c:f>Лист1!$C$2:$C$3</c:f>
              <c:numCache>
                <c:formatCode>#,##0</c:formatCode>
                <c:ptCount val="2"/>
                <c:pt idx="0">
                  <c:v>9459</c:v>
                </c:pt>
                <c:pt idx="1">
                  <c:v>15951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2"/>
        <c:axId val="54701056"/>
        <c:axId val="113302272"/>
      </c:barChart>
      <c:catAx>
        <c:axId val="54701056"/>
        <c:scaling>
          <c:orientation val="minMax"/>
        </c:scaling>
        <c:delete val="0"/>
        <c:axPos val="b"/>
        <c:majorTickMark val="out"/>
        <c:minorTickMark val="none"/>
        <c:tickLblPos val="nextTo"/>
        <c:crossAx val="113302272"/>
        <c:crosses val="autoZero"/>
        <c:auto val="1"/>
        <c:lblAlgn val="ctr"/>
        <c:lblOffset val="100"/>
        <c:noMultiLvlLbl val="0"/>
      </c:catAx>
      <c:valAx>
        <c:axId val="113302272"/>
        <c:scaling>
          <c:orientation val="minMax"/>
          <c:max val="16000"/>
          <c:min val="0"/>
        </c:scaling>
        <c:delete val="1"/>
        <c:axPos val="l"/>
        <c:numFmt formatCode="#,##0" sourceLinked="1"/>
        <c:majorTickMark val="out"/>
        <c:minorTickMark val="none"/>
        <c:tickLblPos val="nextTo"/>
        <c:crossAx val="5470105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"/>
          <c:y val="3.256228235176932E-2"/>
          <c:w val="0.42393133959391049"/>
          <c:h val="0.15339406732585267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txPr>
        <a:bodyPr/>
        <a:lstStyle/>
        <a:p>
          <a:pPr>
            <a:defRPr sz="2000" b="1"/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8.6949414932399924E-2"/>
          <c:y val="0.28223383168615213"/>
          <c:w val="0.82130579685434779"/>
          <c:h val="0.4499887458803005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налогоплательщиков применяющих НПД</c:v>
                </c:pt>
              </c:strCache>
            </c:strRef>
          </c:tx>
          <c:spPr>
            <a:solidFill>
              <a:srgbClr val="005AA9"/>
            </a:solidFill>
          </c:spPr>
          <c:invertIfNegative val="0"/>
          <c:dPt>
            <c:idx val="1"/>
            <c:invertIfNegative val="0"/>
            <c:bubble3D val="0"/>
            <c:spPr>
              <a:solidFill>
                <a:srgbClr val="C00000"/>
              </a:solidFill>
            </c:spPr>
          </c:dPt>
          <c:dLbls>
            <c:txPr>
              <a:bodyPr/>
              <a:lstStyle/>
              <a:p>
                <a:pPr>
                  <a:defRPr sz="2000"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Лист1!$A$2:$A$3</c:f>
              <c:numCache>
                <c:formatCode>m/d/yyyy</c:formatCode>
                <c:ptCount val="2"/>
                <c:pt idx="0">
                  <c:v>44927</c:v>
                </c:pt>
                <c:pt idx="1">
                  <c:v>45292</c:v>
                </c:pt>
              </c:numCache>
            </c:numRef>
          </c:cat>
          <c:val>
            <c:numRef>
              <c:f>Лист1!$B$2:$B$3</c:f>
              <c:numCache>
                <c:formatCode>#,##0</c:formatCode>
                <c:ptCount val="2"/>
                <c:pt idx="0">
                  <c:v>44116</c:v>
                </c:pt>
                <c:pt idx="1">
                  <c:v>66408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2"/>
        <c:overlap val="16"/>
        <c:axId val="55281152"/>
        <c:axId val="113140288"/>
      </c:barChart>
      <c:dateAx>
        <c:axId val="55281152"/>
        <c:scaling>
          <c:orientation val="minMax"/>
        </c:scaling>
        <c:delete val="0"/>
        <c:axPos val="b"/>
        <c:numFmt formatCode="m/d/yyyy" sourceLinked="1"/>
        <c:majorTickMark val="out"/>
        <c:minorTickMark val="none"/>
        <c:tickLblPos val="nextTo"/>
        <c:crossAx val="113140288"/>
        <c:crosses val="autoZero"/>
        <c:auto val="1"/>
        <c:lblOffset val="100"/>
        <c:baseTimeUnit val="years"/>
      </c:dateAx>
      <c:valAx>
        <c:axId val="113140288"/>
        <c:scaling>
          <c:orientation val="minMax"/>
          <c:max val="67000"/>
          <c:min val="0"/>
        </c:scaling>
        <c:delete val="1"/>
        <c:axPos val="l"/>
        <c:numFmt formatCode="#,##0" sourceLinked="1"/>
        <c:majorTickMark val="out"/>
        <c:minorTickMark val="none"/>
        <c:tickLblPos val="nextTo"/>
        <c:crossAx val="5528115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/>
              <a:t>Количество оценок по услугам:</a:t>
            </a:r>
          </a:p>
        </c:rich>
      </c:tx>
      <c:layout>
        <c:manualLayout>
          <c:xMode val="edge"/>
          <c:yMode val="edge"/>
          <c:x val="0.52554333943901765"/>
          <c:y val="5.8789764100285156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2.6538243139176368E-2"/>
          <c:y val="0.13057756957045927"/>
          <c:w val="0.37522397796256257"/>
          <c:h val="0.81298528558555228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explosion val="10"/>
          </c:dPt>
          <c:dPt>
            <c:idx val="1"/>
            <c:bubble3D val="0"/>
            <c:explosion val="10"/>
          </c:dPt>
          <c:dPt>
            <c:idx val="2"/>
            <c:bubble3D val="0"/>
            <c:explosion val="9"/>
          </c:dPt>
          <c:dLbls>
            <c:dLbl>
              <c:idx val="2"/>
              <c:layout>
                <c:manualLayout>
                  <c:x val="-1.9312906353235206E-2"/>
                  <c:y val="3.6007573232603785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6.9662487643823046E-2"/>
                  <c:y val="-1.4076625230941418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400" b="1"/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Лист1!$A$2:$A$5</c:f>
              <c:strCache>
                <c:ptCount val="4"/>
                <c:pt idx="0">
                  <c:v>бесплатное информирование</c:v>
                </c:pt>
                <c:pt idx="1">
                  <c:v>прием налоговых деклараций</c:v>
                </c:pt>
                <c:pt idx="2">
                  <c:v>государственная регистрация</c:v>
                </c:pt>
                <c:pt idx="3">
                  <c:v>сведения из государственных реестров</c:v>
                </c:pt>
              </c:strCache>
            </c:strRef>
          </c:cat>
          <c:val>
            <c:numRef>
              <c:f>Лист1!$B$2:$B$5</c:f>
              <c:numCache>
                <c:formatCode>#,##0</c:formatCode>
                <c:ptCount val="4"/>
                <c:pt idx="0">
                  <c:v>33745</c:v>
                </c:pt>
                <c:pt idx="1">
                  <c:v>74250</c:v>
                </c:pt>
                <c:pt idx="2">
                  <c:v>872</c:v>
                </c:pt>
                <c:pt idx="3">
                  <c:v>1144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50266731996539793"/>
          <c:y val="0.25769333242808407"/>
          <c:w val="0.462661793513921"/>
          <c:h val="0.63477206236344108"/>
        </c:manualLayout>
      </c:layout>
      <c:overlay val="0"/>
      <c:txPr>
        <a:bodyPr/>
        <a:lstStyle/>
        <a:p>
          <a:pPr>
            <a:defRPr sz="20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231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23697" y="0"/>
            <a:ext cx="4302231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B2CB9A-35A0-44DF-9563-3B4294FF58F5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122613" y="509588"/>
            <a:ext cx="3683000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2823" y="3228896"/>
            <a:ext cx="7942580" cy="30589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456612"/>
            <a:ext cx="4302231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23697" y="6456612"/>
            <a:ext cx="4302231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CAF5B9-CC1E-4A3E-B04F-728BB30B0B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55336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57838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78919" algn="l" defTabSz="957838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57838" algn="l" defTabSz="957838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436757" algn="l" defTabSz="957838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915677" algn="l" defTabSz="957838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394596" algn="l" defTabSz="957838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873515" algn="l" defTabSz="957838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352434" algn="l" defTabSz="957838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831353" algn="l" defTabSz="957838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558"/>
            <a:ext cx="9906000" cy="685719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742950" y="3726650"/>
            <a:ext cx="8420100" cy="1470025"/>
          </a:xfrm>
        </p:spPr>
        <p:txBody>
          <a:bodyPr>
            <a:normAutofit/>
          </a:bodyPr>
          <a:lstStyle>
            <a:lvl1pPr>
              <a:defRPr sz="52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485900" y="5228795"/>
            <a:ext cx="69342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900" b="0">
                <a:solidFill>
                  <a:schemeClr val="bg1"/>
                </a:solidFill>
                <a:latin typeface="+mj-lt"/>
              </a:defRPr>
            </a:lvl1pPr>
            <a:lvl2pPr marL="4788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576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365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153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942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730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3519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8307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16849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7662" y="1037862"/>
            <a:ext cx="8193038" cy="11430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43224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32416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2" y="273052"/>
            <a:ext cx="3259006" cy="1162049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2970" y="273051"/>
            <a:ext cx="5537730" cy="5853112"/>
          </a:xfrm>
        </p:spPr>
        <p:txBody>
          <a:bodyPr/>
          <a:lstStyle>
            <a:lvl1pPr>
              <a:defRPr sz="3400"/>
            </a:lvl1pPr>
            <a:lvl2pPr>
              <a:defRPr sz="2900"/>
            </a:lvl2pPr>
            <a:lvl3pPr>
              <a:defRPr sz="25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2" y="1435100"/>
            <a:ext cx="3259006" cy="4691063"/>
          </a:xfrm>
        </p:spPr>
        <p:txBody>
          <a:bodyPr/>
          <a:lstStyle>
            <a:lvl1pPr marL="0" indent="0">
              <a:buNone/>
              <a:defRPr sz="1600"/>
            </a:lvl1pPr>
            <a:lvl2pPr marL="478848" indent="0">
              <a:buNone/>
              <a:defRPr sz="1300"/>
            </a:lvl2pPr>
            <a:lvl3pPr marL="957695" indent="0">
              <a:buNone/>
              <a:defRPr sz="1000"/>
            </a:lvl3pPr>
            <a:lvl4pPr marL="1436541" indent="0">
              <a:buNone/>
              <a:defRPr sz="900"/>
            </a:lvl4pPr>
            <a:lvl5pPr marL="1915388" indent="0">
              <a:buNone/>
              <a:defRPr sz="900"/>
            </a:lvl5pPr>
            <a:lvl6pPr marL="2394236" indent="0">
              <a:buNone/>
              <a:defRPr sz="900"/>
            </a:lvl6pPr>
            <a:lvl7pPr marL="2873083" indent="0">
              <a:buNone/>
              <a:defRPr sz="900"/>
            </a:lvl7pPr>
            <a:lvl8pPr marL="3351931" indent="0">
              <a:buNone/>
              <a:defRPr sz="900"/>
            </a:lvl8pPr>
            <a:lvl9pPr marL="3830778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88423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9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4"/>
            <a:ext cx="5943600" cy="4114800"/>
          </a:xfrm>
        </p:spPr>
        <p:txBody>
          <a:bodyPr/>
          <a:lstStyle>
            <a:lvl1pPr marL="0" indent="0">
              <a:buNone/>
              <a:defRPr sz="3400"/>
            </a:lvl1pPr>
            <a:lvl2pPr marL="478848" indent="0">
              <a:buNone/>
              <a:defRPr sz="2900"/>
            </a:lvl2pPr>
            <a:lvl3pPr marL="957695" indent="0">
              <a:buNone/>
              <a:defRPr sz="2500"/>
            </a:lvl3pPr>
            <a:lvl4pPr marL="1436541" indent="0">
              <a:buNone/>
              <a:defRPr sz="2100"/>
            </a:lvl4pPr>
            <a:lvl5pPr marL="1915388" indent="0">
              <a:buNone/>
              <a:defRPr sz="2100"/>
            </a:lvl5pPr>
            <a:lvl6pPr marL="2394236" indent="0">
              <a:buNone/>
              <a:defRPr sz="2100"/>
            </a:lvl6pPr>
            <a:lvl7pPr marL="2873083" indent="0">
              <a:buNone/>
              <a:defRPr sz="2100"/>
            </a:lvl7pPr>
            <a:lvl8pPr marL="3351931" indent="0">
              <a:buNone/>
              <a:defRPr sz="2100"/>
            </a:lvl8pPr>
            <a:lvl9pPr marL="3830778" indent="0">
              <a:buNone/>
              <a:defRPr sz="21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600"/>
            </a:lvl1pPr>
            <a:lvl2pPr marL="478848" indent="0">
              <a:buNone/>
              <a:defRPr sz="1300"/>
            </a:lvl2pPr>
            <a:lvl3pPr marL="957695" indent="0">
              <a:buNone/>
              <a:defRPr sz="1000"/>
            </a:lvl3pPr>
            <a:lvl4pPr marL="1436541" indent="0">
              <a:buNone/>
              <a:defRPr sz="900"/>
            </a:lvl4pPr>
            <a:lvl5pPr marL="1915388" indent="0">
              <a:buNone/>
              <a:defRPr sz="900"/>
            </a:lvl5pPr>
            <a:lvl6pPr marL="2394236" indent="0">
              <a:buNone/>
              <a:defRPr sz="900"/>
            </a:lvl6pPr>
            <a:lvl7pPr marL="2873083" indent="0">
              <a:buNone/>
              <a:defRPr sz="900"/>
            </a:lvl7pPr>
            <a:lvl8pPr marL="3351931" indent="0">
              <a:buNone/>
              <a:defRPr sz="900"/>
            </a:lvl8pPr>
            <a:lvl9pPr marL="3830778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89660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17508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399463" y="303212"/>
            <a:ext cx="2605485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79571" y="303212"/>
            <a:ext cx="7654792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25602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471" y="1913"/>
            <a:ext cx="9904530" cy="685561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1188" y="1606871"/>
            <a:ext cx="7930746" cy="4829253"/>
          </a:xfrm>
        </p:spPr>
        <p:txBody>
          <a:bodyPr/>
          <a:lstStyle>
            <a:lvl1pPr marL="333837" indent="0">
              <a:buFontTx/>
              <a:buNone/>
              <a:defRPr b="1">
                <a:latin typeface="+mj-lt"/>
              </a:defRPr>
            </a:lvl1pPr>
            <a:lvl2pPr marL="330921" indent="2916">
              <a:defRPr>
                <a:latin typeface="+mj-lt"/>
              </a:defRPr>
            </a:lvl2pPr>
            <a:lvl3pPr marL="577289" indent="-239079">
              <a:tabLst/>
              <a:defRPr>
                <a:latin typeface="+mj-lt"/>
              </a:defRPr>
            </a:lvl3pPr>
            <a:lvl4pPr marL="0" indent="330921">
              <a:lnSpc>
                <a:spcPts val="1653"/>
              </a:lnSpc>
              <a:spcBef>
                <a:spcPts val="367"/>
              </a:spcBef>
              <a:defRPr>
                <a:latin typeface="+mj-lt"/>
              </a:defRPr>
            </a:lvl4pPr>
            <a:lvl5pPr>
              <a:lnSpc>
                <a:spcPts val="1653"/>
              </a:lnSpc>
              <a:spcBef>
                <a:spcPts val="367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6420527" y="5127076"/>
            <a:ext cx="1000586" cy="376853"/>
          </a:xfrm>
          <a:prstGeom prst="rect">
            <a:avLst/>
          </a:prstGeom>
          <a:noFill/>
        </p:spPr>
        <p:txBody>
          <a:bodyPr wrap="square" lIns="83969" tIns="41985" rIns="83969" bIns="41985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891188" y="501069"/>
            <a:ext cx="7948624" cy="1105803"/>
          </a:xfrm>
        </p:spPr>
        <p:txBody>
          <a:bodyPr/>
          <a:lstStyle>
            <a:lvl1pPr marL="0" marR="0" indent="0" defTabSz="95783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000"/>
            </a:lvl1pPr>
          </a:lstStyle>
          <a:p>
            <a:pPr marL="0" marR="0" lvl="0" indent="0" defTabSz="95783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472"/>
            <a:ext cx="9904530" cy="685561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1188" y="1606871"/>
            <a:ext cx="7930746" cy="4829253"/>
          </a:xfrm>
        </p:spPr>
        <p:txBody>
          <a:bodyPr/>
          <a:lstStyle>
            <a:lvl1pPr marL="333837" indent="0">
              <a:buFontTx/>
              <a:buNone/>
              <a:defRPr b="1">
                <a:latin typeface="+mj-lt"/>
              </a:defRPr>
            </a:lvl1pPr>
            <a:lvl2pPr marL="333837" indent="0">
              <a:defRPr>
                <a:latin typeface="+mj-lt"/>
              </a:defRPr>
            </a:lvl2pPr>
            <a:lvl3pPr marL="577289" indent="-239079">
              <a:defRPr>
                <a:latin typeface="+mj-lt"/>
              </a:defRPr>
            </a:lvl3pPr>
            <a:lvl4pPr marL="0" indent="330921">
              <a:defRPr>
                <a:latin typeface="+mj-lt"/>
              </a:defRPr>
            </a:lvl4pPr>
            <a:lvl5pPr marL="1317852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890420" y="501069"/>
            <a:ext cx="7949392" cy="1105803"/>
          </a:xfrm>
        </p:spPr>
        <p:txBody>
          <a:bodyPr/>
          <a:lstStyle>
            <a:lvl1pPr marL="0" marR="0" indent="0" defTabSz="95783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000"/>
            </a:lvl1pPr>
          </a:lstStyle>
          <a:p>
            <a:pPr marL="0" marR="0" lvl="0" indent="0" defTabSz="95783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752"/>
            <a:ext cx="9906000" cy="6857194"/>
          </a:xfrm>
          <a:prstGeom prst="rect">
            <a:avLst/>
          </a:prstGeom>
          <a:noFill/>
        </p:spPr>
      </p:pic>
      <p:sp>
        <p:nvSpPr>
          <p:cNvPr id="8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2685006" y="1247808"/>
            <a:ext cx="6611457" cy="4773480"/>
          </a:xfrm>
        </p:spPr>
        <p:txBody>
          <a:bodyPr anchor="t">
            <a:normAutofit/>
          </a:bodyPr>
          <a:lstStyle>
            <a:lvl1pPr algn="l">
              <a:lnSpc>
                <a:spcPts val="6335"/>
              </a:lnSpc>
              <a:defRPr sz="5500" b="1">
                <a:solidFill>
                  <a:srgbClr val="8D8C90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74899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62120" y="2006603"/>
            <a:ext cx="8268759" cy="4275665"/>
          </a:xfrm>
        </p:spPr>
        <p:txBody>
          <a:bodyPr>
            <a:noAutofit/>
          </a:bodyPr>
          <a:lstStyle>
            <a:lvl1pPr marL="333787" indent="0">
              <a:buFontTx/>
              <a:buNone/>
              <a:defRPr b="1">
                <a:latin typeface="+mj-lt"/>
              </a:defRPr>
            </a:lvl1pPr>
            <a:lvl2pPr marL="330872" indent="2916">
              <a:defRPr>
                <a:latin typeface="+mj-lt"/>
              </a:defRPr>
            </a:lvl2pPr>
            <a:lvl3pPr marL="577202" indent="-239044">
              <a:tabLst/>
              <a:defRPr>
                <a:latin typeface="+mj-lt"/>
              </a:defRPr>
            </a:lvl3pPr>
            <a:lvl4pPr marL="0" indent="330872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6420527" y="5127076"/>
            <a:ext cx="1000586" cy="376853"/>
          </a:xfrm>
          <a:prstGeom prst="rect">
            <a:avLst/>
          </a:prstGeom>
          <a:noFill/>
        </p:spPr>
        <p:txBody>
          <a:bodyPr wrap="square" lIns="83956" tIns="41978" rIns="83956" bIns="41978" rtlCol="0">
            <a:noAutofit/>
          </a:bodyPr>
          <a:lstStyle/>
          <a:p>
            <a:pPr defTabSz="957695"/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62122" y="745068"/>
            <a:ext cx="8177691" cy="1261534"/>
          </a:xfrm>
        </p:spPr>
        <p:txBody>
          <a:bodyPr/>
          <a:lstStyle>
            <a:lvl1pPr marL="0" marR="0" indent="0" defTabSz="95769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000"/>
            </a:lvl1pPr>
          </a:lstStyle>
          <a:p>
            <a:pPr marL="0" marR="0" lvl="0" indent="0" defTabSz="95769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5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92887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62120" y="2006603"/>
            <a:ext cx="8268759" cy="4275665"/>
          </a:xfrm>
        </p:spPr>
        <p:txBody>
          <a:bodyPr>
            <a:noAutofit/>
          </a:bodyPr>
          <a:lstStyle>
            <a:lvl1pPr marL="333787" indent="0">
              <a:buFontTx/>
              <a:buNone/>
              <a:defRPr b="1">
                <a:latin typeface="+mj-lt"/>
              </a:defRPr>
            </a:lvl1pPr>
            <a:lvl2pPr marL="330872" indent="2916">
              <a:defRPr>
                <a:latin typeface="+mj-lt"/>
              </a:defRPr>
            </a:lvl2pPr>
            <a:lvl3pPr marL="577202" indent="-239044">
              <a:tabLst/>
              <a:defRPr>
                <a:latin typeface="+mj-lt"/>
              </a:defRPr>
            </a:lvl3pPr>
            <a:lvl4pPr marL="0" indent="330872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6420527" y="5127076"/>
            <a:ext cx="1000586" cy="376853"/>
          </a:xfrm>
          <a:prstGeom prst="rect">
            <a:avLst/>
          </a:prstGeom>
          <a:noFill/>
        </p:spPr>
        <p:txBody>
          <a:bodyPr wrap="square" lIns="83956" tIns="41978" rIns="83956" bIns="41978" rtlCol="0">
            <a:noAutofit/>
          </a:bodyPr>
          <a:lstStyle/>
          <a:p>
            <a:pPr defTabSz="957695"/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62121" y="745069"/>
            <a:ext cx="8268757" cy="1261533"/>
          </a:xfrm>
        </p:spPr>
        <p:txBody>
          <a:bodyPr>
            <a:noAutofit/>
          </a:bodyPr>
          <a:lstStyle>
            <a:lvl1pPr marL="0" marR="0" indent="0" defTabSz="95769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000"/>
            </a:lvl1pPr>
          </a:lstStyle>
          <a:p>
            <a:pPr marL="0" marR="0" lvl="0" indent="0" defTabSz="95769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5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14700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" y="1559"/>
            <a:ext cx="9905998" cy="6857194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62120" y="2006601"/>
            <a:ext cx="8268759" cy="4275665"/>
          </a:xfrm>
        </p:spPr>
        <p:txBody>
          <a:bodyPr>
            <a:noAutofit/>
          </a:bodyPr>
          <a:lstStyle>
            <a:lvl1pPr marL="333787" indent="0">
              <a:buFontTx/>
              <a:buNone/>
              <a:defRPr b="1">
                <a:latin typeface="+mj-lt"/>
              </a:defRPr>
            </a:lvl1pPr>
            <a:lvl2pPr marL="333787" indent="0">
              <a:defRPr>
                <a:latin typeface="+mj-lt"/>
              </a:defRPr>
            </a:lvl2pPr>
            <a:lvl3pPr marL="577202" indent="-239044">
              <a:defRPr>
                <a:latin typeface="+mj-lt"/>
              </a:defRPr>
            </a:lvl3pPr>
            <a:lvl4pPr marL="0" indent="330872">
              <a:defRPr>
                <a:latin typeface="+mj-lt"/>
              </a:defRPr>
            </a:lvl4pPr>
            <a:lvl5pPr marL="1317654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62121" y="745069"/>
            <a:ext cx="8268757" cy="1261533"/>
          </a:xfrm>
        </p:spPr>
        <p:txBody>
          <a:bodyPr>
            <a:noAutofit/>
          </a:bodyPr>
          <a:lstStyle>
            <a:lvl1pPr marL="0" marR="0" indent="0" defTabSz="95769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000"/>
            </a:lvl1pPr>
          </a:lstStyle>
          <a:p>
            <a:pPr marL="0" marR="0" lvl="0" indent="0" defTabSz="95769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5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05307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559"/>
            <a:ext cx="9906000" cy="6857194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62120" y="2006601"/>
            <a:ext cx="8268759" cy="4275665"/>
          </a:xfrm>
        </p:spPr>
        <p:txBody>
          <a:bodyPr>
            <a:noAutofit/>
          </a:bodyPr>
          <a:lstStyle>
            <a:lvl1pPr marL="333787" indent="0">
              <a:buFontTx/>
              <a:buNone/>
              <a:defRPr b="1">
                <a:latin typeface="+mj-lt"/>
              </a:defRPr>
            </a:lvl1pPr>
            <a:lvl2pPr marL="333787" indent="0">
              <a:defRPr>
                <a:latin typeface="+mj-lt"/>
              </a:defRPr>
            </a:lvl2pPr>
            <a:lvl3pPr marL="577202" indent="-239044">
              <a:defRPr>
                <a:latin typeface="+mj-lt"/>
              </a:defRPr>
            </a:lvl3pPr>
            <a:lvl4pPr marL="0" indent="330872">
              <a:defRPr>
                <a:latin typeface="+mj-lt"/>
              </a:defRPr>
            </a:lvl4pPr>
            <a:lvl5pPr marL="1317654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62121" y="745069"/>
            <a:ext cx="8268757" cy="1261533"/>
          </a:xfrm>
        </p:spPr>
        <p:txBody>
          <a:bodyPr>
            <a:noAutofit/>
          </a:bodyPr>
          <a:lstStyle>
            <a:lvl1pPr marL="0" marR="0" indent="0" defTabSz="95769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000"/>
            </a:lvl1pPr>
          </a:lstStyle>
          <a:p>
            <a:pPr marL="0" marR="0" lvl="0" indent="0" defTabSz="95769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5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58715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752"/>
            <a:ext cx="9906000" cy="685719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15967" y="1970915"/>
            <a:ext cx="6214912" cy="1362074"/>
          </a:xfrm>
        </p:spPr>
        <p:txBody>
          <a:bodyPr anchor="t"/>
          <a:lstStyle>
            <a:lvl1pPr algn="l">
              <a:defRPr sz="42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715967" y="470729"/>
            <a:ext cx="6214912" cy="1500186"/>
          </a:xfrm>
        </p:spPr>
        <p:txBody>
          <a:bodyPr anchor="b"/>
          <a:lstStyle>
            <a:lvl1pPr marL="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1pPr>
            <a:lvl2pPr marL="47884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5769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3654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91538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39423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87308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3519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83077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8807066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121" y="745066"/>
            <a:ext cx="8748580" cy="126153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62121" y="2006600"/>
            <a:ext cx="3951540" cy="4275667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00" y="2006600"/>
            <a:ext cx="3977879" cy="4275667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07709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9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4"/>
            <a:ext cx="4376870" cy="639762"/>
          </a:xfrm>
        </p:spPr>
        <p:txBody>
          <a:bodyPr anchor="b"/>
          <a:lstStyle>
            <a:lvl1pPr marL="0" indent="0">
              <a:buNone/>
              <a:defRPr sz="2500" b="1"/>
            </a:lvl1pPr>
            <a:lvl2pPr marL="478848" indent="0">
              <a:buNone/>
              <a:defRPr sz="2100" b="1"/>
            </a:lvl2pPr>
            <a:lvl3pPr marL="957695" indent="0">
              <a:buNone/>
              <a:defRPr sz="1800" b="1"/>
            </a:lvl3pPr>
            <a:lvl4pPr marL="1436541" indent="0">
              <a:buNone/>
              <a:defRPr sz="1700" b="1"/>
            </a:lvl4pPr>
            <a:lvl5pPr marL="1915388" indent="0">
              <a:buNone/>
              <a:defRPr sz="1700" b="1"/>
            </a:lvl5pPr>
            <a:lvl6pPr marL="2394236" indent="0">
              <a:buNone/>
              <a:defRPr sz="1700" b="1"/>
            </a:lvl6pPr>
            <a:lvl7pPr marL="2873083" indent="0">
              <a:buNone/>
              <a:defRPr sz="1700" b="1"/>
            </a:lvl7pPr>
            <a:lvl8pPr marL="3351931" indent="0">
              <a:buNone/>
              <a:defRPr sz="1700" b="1"/>
            </a:lvl8pPr>
            <a:lvl9pPr marL="3830778" indent="0">
              <a:buNone/>
              <a:defRPr sz="17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0" y="2174874"/>
            <a:ext cx="4376870" cy="3951288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3" y="1535114"/>
            <a:ext cx="4378589" cy="639762"/>
          </a:xfrm>
        </p:spPr>
        <p:txBody>
          <a:bodyPr anchor="b"/>
          <a:lstStyle>
            <a:lvl1pPr marL="0" indent="0">
              <a:buNone/>
              <a:defRPr sz="2500" b="1"/>
            </a:lvl1pPr>
            <a:lvl2pPr marL="478848" indent="0">
              <a:buNone/>
              <a:defRPr sz="2100" b="1"/>
            </a:lvl2pPr>
            <a:lvl3pPr marL="957695" indent="0">
              <a:buNone/>
              <a:defRPr sz="1800" b="1"/>
            </a:lvl3pPr>
            <a:lvl4pPr marL="1436541" indent="0">
              <a:buNone/>
              <a:defRPr sz="1700" b="1"/>
            </a:lvl4pPr>
            <a:lvl5pPr marL="1915388" indent="0">
              <a:buNone/>
              <a:defRPr sz="1700" b="1"/>
            </a:lvl5pPr>
            <a:lvl6pPr marL="2394236" indent="0">
              <a:buNone/>
              <a:defRPr sz="1700" b="1"/>
            </a:lvl6pPr>
            <a:lvl7pPr marL="2873083" indent="0">
              <a:buNone/>
              <a:defRPr sz="1700" b="1"/>
            </a:lvl7pPr>
            <a:lvl8pPr marL="3351931" indent="0">
              <a:buNone/>
              <a:defRPr sz="1700" b="1"/>
            </a:lvl8pPr>
            <a:lvl9pPr marL="3830778" indent="0">
              <a:buNone/>
              <a:defRPr sz="17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2113" y="2174874"/>
            <a:ext cx="4378589" cy="3951288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43603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3.png"/>
          <p:cNvPicPr>
            <a:picLocks noChangeAspect="1" noChangeArrowheads="1"/>
          </p:cNvPicPr>
          <p:nvPr/>
        </p:nvPicPr>
        <p:blipFill>
          <a:blip r:embed="rId19" cstate="print"/>
          <a:stretch>
            <a:fillRect/>
          </a:stretch>
        </p:blipFill>
        <p:spPr bwMode="auto">
          <a:xfrm>
            <a:off x="1" y="1559"/>
            <a:ext cx="9905998" cy="685719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120" y="745066"/>
            <a:ext cx="8268759" cy="1234646"/>
          </a:xfrm>
          <a:prstGeom prst="rect">
            <a:avLst/>
          </a:prstGeom>
        </p:spPr>
        <p:txBody>
          <a:bodyPr vert="horz" lIns="95770" tIns="47885" rIns="95770" bIns="47885" rtlCol="0" anchor="ctr">
            <a:no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62122" y="1988840"/>
            <a:ext cx="8268757" cy="4293427"/>
          </a:xfrm>
          <a:prstGeom prst="rect">
            <a:avLst/>
          </a:prstGeom>
        </p:spPr>
        <p:txBody>
          <a:bodyPr vert="horz" lIns="95770" tIns="47885" rIns="95770" bIns="47885" rtlCol="0">
            <a:no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2" y="6356350"/>
            <a:ext cx="2311400" cy="365126"/>
          </a:xfrm>
          <a:prstGeom prst="rect">
            <a:avLst/>
          </a:prstGeom>
        </p:spPr>
        <p:txBody>
          <a:bodyPr vert="horz" lIns="95770" tIns="47885" rIns="95770" bIns="47885" rtlCol="0" anchor="ctr"/>
          <a:lstStyle>
            <a:lvl1pPr algn="l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57695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2" y="6356350"/>
            <a:ext cx="3136900" cy="365126"/>
          </a:xfrm>
          <a:prstGeom prst="rect">
            <a:avLst/>
          </a:prstGeom>
        </p:spPr>
        <p:txBody>
          <a:bodyPr vert="horz" lIns="95770" tIns="47885" rIns="95770" bIns="47885" rtlCol="0" anchor="ctr"/>
          <a:lstStyle>
            <a:lvl1pPr algn="ct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57695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103718" y="5864225"/>
            <a:ext cx="545551" cy="684776"/>
          </a:xfrm>
          <a:prstGeom prst="rect">
            <a:avLst/>
          </a:prstGeom>
        </p:spPr>
        <p:txBody>
          <a:bodyPr vert="horz" lIns="95770" tIns="47885" rIns="95770" bIns="47885" rtlCol="0" anchor="ctr"/>
          <a:lstStyle>
            <a:lvl1pPr algn="ctr">
              <a:lnSpc>
                <a:spcPts val="2203"/>
              </a:lnSpc>
              <a:defRPr sz="2500">
                <a:solidFill>
                  <a:schemeClr val="bg1"/>
                </a:solidFill>
                <a:latin typeface="+mn-lt"/>
              </a:defRPr>
            </a:lvl1pPr>
          </a:lstStyle>
          <a:p>
            <a:pPr defTabSz="957695"/>
            <a:fld id="{E20E89E6-FE54-4E13-859C-1FA908D70D39}" type="slidenum">
              <a:rPr lang="ru-RU" smtClean="0">
                <a:solidFill>
                  <a:prstClr val="white"/>
                </a:solidFill>
              </a:rPr>
              <a:pPr defTabSz="957695"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2303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  <p:sldLayoutId id="2147483676" r:id="rId14"/>
    <p:sldLayoutId id="2147483677" r:id="rId15"/>
    <p:sldLayoutId id="2147483650" r:id="rId16"/>
    <p:sldLayoutId id="2147483661" r:id="rId17"/>
  </p:sldLayoutIdLst>
  <p:hf hdr="0" ftr="0" dt="0"/>
  <p:txStyles>
    <p:titleStyle>
      <a:lvl1pPr algn="l" defTabSz="957695" rtl="0" eaLnBrk="1" latinLnBrk="0" hangingPunct="1">
        <a:spcBef>
          <a:spcPct val="0"/>
        </a:spcBef>
        <a:buNone/>
        <a:defRPr sz="45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333787" indent="0" algn="l" defTabSz="957695" rtl="0" eaLnBrk="1" latinLnBrk="0" hangingPunct="1">
        <a:spcBef>
          <a:spcPct val="20000"/>
        </a:spcBef>
        <a:buFont typeface="+mj-lt"/>
        <a:buNone/>
        <a:defRPr sz="28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333787" indent="0" algn="l" defTabSz="957695" rtl="0" eaLnBrk="1" latinLnBrk="0" hangingPunct="1">
        <a:spcBef>
          <a:spcPct val="20000"/>
        </a:spcBef>
        <a:buFont typeface="Arial" pitchFamily="34" charset="0"/>
        <a:buNone/>
        <a:defRPr sz="24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654455" indent="-239044" algn="l" defTabSz="957695" rtl="0" eaLnBrk="1" latinLnBrk="0" hangingPunct="1">
        <a:spcBef>
          <a:spcPct val="20000"/>
        </a:spcBef>
        <a:buFont typeface="Arial" pitchFamily="34" charset="0"/>
        <a:buChar char="•"/>
        <a:defRPr sz="24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330872" algn="just" defTabSz="957695" rtl="0" eaLnBrk="1" latinLnBrk="0" hangingPunct="1">
        <a:lnSpc>
          <a:spcPts val="2229"/>
        </a:lnSpc>
        <a:spcBef>
          <a:spcPts val="469"/>
        </a:spcBef>
        <a:buFont typeface="Arial" pitchFamily="34" charset="0"/>
        <a:buNone/>
        <a:tabLst/>
        <a:defRPr sz="18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317654" indent="0" algn="l" defTabSz="957695" rtl="0" eaLnBrk="1" latinLnBrk="0" hangingPunct="1">
        <a:lnSpc>
          <a:spcPts val="2112"/>
        </a:lnSpc>
        <a:spcBef>
          <a:spcPts val="469"/>
        </a:spcBef>
        <a:buFont typeface="Arial" pitchFamily="34" charset="0"/>
        <a:buNone/>
        <a:defRPr sz="17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633660" indent="-239424" algn="l" defTabSz="957695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12507" indent="-239424" algn="l" defTabSz="957695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591355" indent="-239424" algn="l" defTabSz="957695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070200" indent="-239424" algn="l" defTabSz="957695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576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78848" algn="l" defTabSz="9576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57695" algn="l" defTabSz="9576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436541" algn="l" defTabSz="9576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915388" algn="l" defTabSz="9576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94236" algn="l" defTabSz="9576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873083" algn="l" defTabSz="9576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351931" algn="l" defTabSz="9576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30778" algn="l" defTabSz="9576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вал 5"/>
          <p:cNvSpPr/>
          <p:nvPr/>
        </p:nvSpPr>
        <p:spPr>
          <a:xfrm>
            <a:off x="3815273" y="817609"/>
            <a:ext cx="1814602" cy="1728192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92336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160" dirty="0">
              <a:solidFill>
                <a:prstClr val="white"/>
              </a:solidFill>
            </a:endParaRPr>
          </a:p>
        </p:txBody>
      </p:sp>
      <p:pic>
        <p:nvPicPr>
          <p:cNvPr id="7" name="Изображение 10" descr="FNS_vizitka_for_rukovodstvo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28864" y="558381"/>
            <a:ext cx="2067128" cy="2150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128464" y="3284984"/>
            <a:ext cx="9577064" cy="1470025"/>
          </a:xfrm>
        </p:spPr>
        <p:txBody>
          <a:bodyPr>
            <a:noAutofit/>
          </a:bodyPr>
          <a:lstStyle/>
          <a:p>
            <a:pPr algn="ctr" defTabSz="1043056">
              <a:spcBef>
                <a:spcPts val="600"/>
              </a:spcBef>
            </a:pPr>
            <a:r>
              <a:rPr lang="ru-RU" sz="2800" dirty="0"/>
              <a:t>УФНС России по Хабаровскому </a:t>
            </a:r>
            <a:r>
              <a:rPr lang="ru-RU" sz="2800" dirty="0" smtClean="0"/>
              <a:t>краю</a:t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400" b="0" dirty="0" smtClean="0"/>
              <a:t>Доклад </a:t>
            </a:r>
            <a:r>
              <a:rPr lang="ru-RU" sz="2400" b="0" dirty="0"/>
              <a:t>к заседанию Общественного совета при УФНС России по Хабаровскому краю по вопросу:</a:t>
            </a:r>
            <a:br>
              <a:rPr lang="ru-RU" sz="2400" b="0" dirty="0"/>
            </a:br>
            <a:r>
              <a:rPr lang="ru-RU" sz="2800" i="1" dirty="0"/>
              <a:t>«Итоги работы УФНС России по Хабаровскому краю </a:t>
            </a:r>
            <a:r>
              <a:rPr lang="ru-RU" sz="2800" i="1" dirty="0" smtClean="0"/>
              <a:t/>
            </a:r>
            <a:br>
              <a:rPr lang="ru-RU" sz="2800" i="1" dirty="0" smtClean="0"/>
            </a:br>
            <a:r>
              <a:rPr lang="ru-RU" sz="2800" i="1" dirty="0" smtClean="0"/>
              <a:t>за 2023 </a:t>
            </a:r>
            <a:r>
              <a:rPr lang="ru-RU" sz="2800" i="1" dirty="0"/>
              <a:t>год»</a:t>
            </a:r>
            <a:endParaRPr lang="ru-RU" sz="24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416496" y="5445224"/>
            <a:ext cx="907300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dirty="0">
                <a:solidFill>
                  <a:schemeClr val="bg1"/>
                </a:solidFill>
              </a:rPr>
              <a:t>Начальник аналитического отдела УФНС России по Хабаровскому краю</a:t>
            </a:r>
          </a:p>
          <a:p>
            <a:pPr algn="ctr"/>
            <a:r>
              <a:rPr lang="ru-RU" sz="2400" b="1" dirty="0">
                <a:solidFill>
                  <a:schemeClr val="bg1"/>
                </a:solidFill>
              </a:rPr>
              <a:t>Лазарева Дарья Игоревна</a:t>
            </a:r>
          </a:p>
          <a:p>
            <a:pPr algn="ctr"/>
            <a:r>
              <a:rPr lang="ru-RU" sz="2000" dirty="0" smtClean="0">
                <a:solidFill>
                  <a:schemeClr val="bg1"/>
                </a:solidFill>
              </a:rPr>
              <a:t>29 марта 2024 </a:t>
            </a:r>
            <a:r>
              <a:rPr lang="ru-RU" sz="2000" dirty="0">
                <a:solidFill>
                  <a:schemeClr val="bg1"/>
                </a:solidFill>
              </a:rPr>
              <a:t>года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8976" y="332656"/>
            <a:ext cx="9217024" cy="542531"/>
          </a:xfrm>
        </p:spPr>
        <p:txBody>
          <a:bodyPr>
            <a:noAutofit/>
          </a:bodyPr>
          <a:lstStyle/>
          <a:p>
            <a:r>
              <a:rPr lang="ru-RU" sz="2200" dirty="0" smtClean="0"/>
              <a:t>ОЦЕНКА ГРАЖДАНАМИ ПРЕДОСТАВЛЕНИЯ ГОСУДАРСТВЕННЫХ УСЛУГ</a:t>
            </a:r>
            <a:endParaRPr lang="ru-RU" sz="22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10</a:t>
            </a:fld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560512" y="908721"/>
            <a:ext cx="90730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100" dirty="0"/>
              <a:t>За 2023 г. УФНС России по Хабаровскому краю получено </a:t>
            </a:r>
            <a:r>
              <a:rPr lang="ru-RU" sz="2100" b="1" dirty="0"/>
              <a:t>110 687 оценок </a:t>
            </a:r>
            <a:r>
              <a:rPr lang="ru-RU" sz="2100" dirty="0"/>
              <a:t>граждан по результатам предоставления государственных услуг. </a:t>
            </a:r>
          </a:p>
          <a:p>
            <a:pPr algn="ctr"/>
            <a:r>
              <a:rPr lang="ru-RU" sz="2100" dirty="0"/>
              <a:t>Доля граждан, удовлетворенных качеством государственных услуг за 2023 года - </a:t>
            </a:r>
            <a:r>
              <a:rPr lang="ru-RU" sz="2100" b="1" dirty="0">
                <a:solidFill>
                  <a:srgbClr val="009A46"/>
                </a:solidFill>
              </a:rPr>
              <a:t>99,95%</a:t>
            </a:r>
            <a:r>
              <a:rPr lang="ru-RU" sz="2100" dirty="0"/>
              <a:t>, динамика в сравнении с 2022 годом составила </a:t>
            </a:r>
            <a:r>
              <a:rPr lang="ru-RU" sz="2100" b="1" dirty="0" smtClean="0">
                <a:solidFill>
                  <a:srgbClr val="009A46"/>
                </a:solidFill>
              </a:rPr>
              <a:t>+ 0,01 </a:t>
            </a:r>
            <a:r>
              <a:rPr lang="ru-RU" sz="2100" b="1" dirty="0">
                <a:solidFill>
                  <a:srgbClr val="009A46"/>
                </a:solidFill>
              </a:rPr>
              <a:t>%.</a:t>
            </a:r>
          </a:p>
        </p:txBody>
      </p:sp>
      <p:graphicFrame>
        <p:nvGraphicFramePr>
          <p:cNvPr id="21" name="Диаграмма 20"/>
          <p:cNvGraphicFramePr/>
          <p:nvPr>
            <p:extLst>
              <p:ext uri="{D42A27DB-BD31-4B8C-83A1-F6EECF244321}">
                <p14:modId xmlns:p14="http://schemas.microsoft.com/office/powerpoint/2010/main" val="1293901115"/>
              </p:ext>
            </p:extLst>
          </p:nvPr>
        </p:nvGraphicFramePr>
        <p:xfrm>
          <a:off x="632520" y="2348880"/>
          <a:ext cx="8424936" cy="38884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99276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ctrTitle"/>
          </p:nvPr>
        </p:nvSpPr>
        <p:spPr>
          <a:xfrm>
            <a:off x="742950" y="3727450"/>
            <a:ext cx="8420100" cy="1468438"/>
          </a:xfrm>
        </p:spPr>
        <p:txBody>
          <a:bodyPr>
            <a:normAutofit/>
          </a:bodyPr>
          <a:lstStyle/>
          <a:p>
            <a:pPr algn="ctr" eaLnBrk="1" hangingPunct="1"/>
            <a:r>
              <a:rPr lang="ru-RU" sz="360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Спасибо за внимание!</a:t>
            </a:r>
          </a:p>
        </p:txBody>
      </p:sp>
      <p:pic>
        <p:nvPicPr>
          <p:cNvPr id="3" name="Picture 8" descr="Безымянный - копи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6853" y="764704"/>
            <a:ext cx="2106746" cy="194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4378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88504" y="476672"/>
            <a:ext cx="8928992" cy="542531"/>
          </a:xfrm>
        </p:spPr>
        <p:txBody>
          <a:bodyPr>
            <a:noAutofit/>
          </a:bodyPr>
          <a:lstStyle/>
          <a:p>
            <a:pPr algn="ctr"/>
            <a:r>
              <a:rPr lang="ru-RU" sz="2200" dirty="0" smtClean="0"/>
              <a:t>ДАННЫЕ О РЕГИСТРАЦИИ ЮЛ И ИП</a:t>
            </a:r>
            <a:endParaRPr lang="ru-RU" sz="22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2</a:t>
            </a:fld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776536" y="1124744"/>
            <a:ext cx="5976664" cy="525658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939467531"/>
              </p:ext>
            </p:extLst>
          </p:nvPr>
        </p:nvGraphicFramePr>
        <p:xfrm>
          <a:off x="102828" y="1124744"/>
          <a:ext cx="6650372" cy="52347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4" name="Прямоугольник 13"/>
          <p:cNvSpPr/>
          <p:nvPr/>
        </p:nvSpPr>
        <p:spPr>
          <a:xfrm>
            <a:off x="4880992" y="1133207"/>
            <a:ext cx="4320480" cy="5709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accent2"/>
                </a:solidFill>
              </a:rPr>
              <a:t>За 12 месяцев </a:t>
            </a:r>
            <a:r>
              <a:rPr lang="ru-RU" sz="2000" b="1" dirty="0" smtClean="0">
                <a:solidFill>
                  <a:schemeClr val="accent2"/>
                </a:solidFill>
              </a:rPr>
              <a:t>2023 года:</a:t>
            </a:r>
          </a:p>
          <a:p>
            <a:endParaRPr lang="ru-RU" sz="900" dirty="0" smtClean="0"/>
          </a:p>
          <a:p>
            <a:r>
              <a:rPr lang="ru-RU" sz="2000" dirty="0" smtClean="0"/>
              <a:t>- </a:t>
            </a:r>
            <a:r>
              <a:rPr lang="ru-RU" sz="2000" b="1" dirty="0" smtClean="0"/>
              <a:t>зарегистрировано</a:t>
            </a:r>
            <a:r>
              <a:rPr lang="ru-RU" sz="2000" dirty="0" smtClean="0"/>
              <a:t> </a:t>
            </a:r>
            <a:r>
              <a:rPr lang="ru-RU" sz="2000" b="1" dirty="0" smtClean="0"/>
              <a:t>2 006 ЮЛ</a:t>
            </a:r>
            <a:r>
              <a:rPr lang="ru-RU" sz="2000" dirty="0" smtClean="0"/>
              <a:t>;</a:t>
            </a:r>
          </a:p>
          <a:p>
            <a:r>
              <a:rPr lang="ru-RU" sz="2000" dirty="0" smtClean="0"/>
              <a:t>- </a:t>
            </a:r>
            <a:r>
              <a:rPr lang="ru-RU" sz="2000" b="1" dirty="0" smtClean="0"/>
              <a:t>прекратили деятельность 1 714 </a:t>
            </a:r>
            <a:r>
              <a:rPr lang="ru-RU" sz="2000" dirty="0" smtClean="0"/>
              <a:t>организаций;</a:t>
            </a:r>
          </a:p>
          <a:p>
            <a:endParaRPr lang="ru-RU" sz="900" dirty="0" smtClean="0"/>
          </a:p>
          <a:p>
            <a:r>
              <a:rPr lang="ru-RU" sz="2000" dirty="0" smtClean="0"/>
              <a:t>- </a:t>
            </a:r>
            <a:r>
              <a:rPr lang="ru-RU" sz="2000" b="1" dirty="0" smtClean="0"/>
              <a:t>зарегистрировано</a:t>
            </a:r>
            <a:r>
              <a:rPr lang="ru-RU" sz="2000" dirty="0" smtClean="0"/>
              <a:t> </a:t>
            </a:r>
            <a:r>
              <a:rPr lang="ru-RU" sz="2000" b="1" dirty="0" smtClean="0"/>
              <a:t>6 280 ИП</a:t>
            </a:r>
            <a:r>
              <a:rPr lang="ru-RU" sz="2000" dirty="0" smtClean="0"/>
              <a:t>;</a:t>
            </a:r>
          </a:p>
          <a:p>
            <a:r>
              <a:rPr lang="ru-RU" sz="2000" dirty="0" smtClean="0"/>
              <a:t>- </a:t>
            </a:r>
            <a:r>
              <a:rPr lang="ru-RU" sz="2000" b="1" dirty="0" smtClean="0"/>
              <a:t>прекратили деятельность 4 250 </a:t>
            </a:r>
            <a:r>
              <a:rPr lang="ru-RU" sz="2000" dirty="0" smtClean="0"/>
              <a:t>предпринимателей;</a:t>
            </a:r>
          </a:p>
          <a:p>
            <a:endParaRPr lang="ru-RU" sz="900" dirty="0" smtClean="0"/>
          </a:p>
          <a:p>
            <a:endParaRPr lang="ru-RU" sz="900" dirty="0" smtClean="0"/>
          </a:p>
          <a:p>
            <a:r>
              <a:rPr lang="ru-RU" sz="2000" dirty="0" smtClean="0"/>
              <a:t>- из других субъектов РФ </a:t>
            </a:r>
            <a:r>
              <a:rPr lang="ru-RU" sz="2000" b="1" dirty="0" smtClean="0"/>
              <a:t>прибыло 68 организаций</a:t>
            </a:r>
            <a:r>
              <a:rPr lang="ru-RU" sz="2000" dirty="0" smtClean="0"/>
              <a:t> (при смене места нахождения 60, при реорганизации 8)</a:t>
            </a:r>
          </a:p>
          <a:p>
            <a:endParaRPr lang="ru-RU" sz="900" dirty="0" smtClean="0"/>
          </a:p>
          <a:p>
            <a:r>
              <a:rPr lang="ru-RU" sz="2000" dirty="0" smtClean="0"/>
              <a:t>- </a:t>
            </a:r>
            <a:r>
              <a:rPr lang="ru-RU" sz="2000" b="1" dirty="0" smtClean="0"/>
              <a:t>выбыли</a:t>
            </a:r>
            <a:r>
              <a:rPr lang="ru-RU" sz="2000" dirty="0" smtClean="0"/>
              <a:t> в другой субъект </a:t>
            </a:r>
          </a:p>
          <a:p>
            <a:r>
              <a:rPr lang="ru-RU" sz="2000" b="1" dirty="0" smtClean="0"/>
              <a:t>98 организаций</a:t>
            </a:r>
          </a:p>
          <a:p>
            <a:r>
              <a:rPr lang="ru-RU" sz="2000" dirty="0"/>
              <a:t>по итогам </a:t>
            </a:r>
            <a:r>
              <a:rPr lang="ru-RU" sz="2000" dirty="0" smtClean="0"/>
              <a:t>2023 </a:t>
            </a:r>
            <a:r>
              <a:rPr lang="ru-RU" sz="2000" dirty="0"/>
              <a:t>г. общая миграция </a:t>
            </a:r>
            <a:r>
              <a:rPr lang="ru-RU" sz="2000" dirty="0" smtClean="0"/>
              <a:t>по </a:t>
            </a:r>
            <a:r>
              <a:rPr lang="ru-RU" sz="2000" dirty="0"/>
              <a:t>сравнению с аналогичным периодом 2022 г. </a:t>
            </a:r>
            <a:r>
              <a:rPr lang="ru-RU" sz="2000" b="1" dirty="0" smtClean="0"/>
              <a:t>увеличилась </a:t>
            </a:r>
            <a:r>
              <a:rPr lang="ru-RU" sz="2000" b="1" dirty="0"/>
              <a:t>на </a:t>
            </a:r>
            <a:r>
              <a:rPr lang="ru-RU" sz="2000" b="1" dirty="0" smtClean="0"/>
              <a:t>36%</a:t>
            </a:r>
            <a:endParaRPr lang="ru-RU" sz="2000" b="1" dirty="0"/>
          </a:p>
          <a:p>
            <a:endParaRPr lang="ru-RU" sz="2000" b="1" dirty="0"/>
          </a:p>
        </p:txBody>
      </p:sp>
      <p:sp>
        <p:nvSpPr>
          <p:cNvPr id="38" name="TextBox 37"/>
          <p:cNvSpPr txBox="1"/>
          <p:nvPr/>
        </p:nvSpPr>
        <p:spPr>
          <a:xfrm>
            <a:off x="2504728" y="1596309"/>
            <a:ext cx="1110097" cy="36004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9A46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+6,25%</a:t>
            </a:r>
          </a:p>
        </p:txBody>
      </p:sp>
      <p:sp>
        <p:nvSpPr>
          <p:cNvPr id="39" name="Прямоугольный треугольник 38"/>
          <p:cNvSpPr/>
          <p:nvPr/>
        </p:nvSpPr>
        <p:spPr>
          <a:xfrm rot="16200000">
            <a:off x="2935589" y="1618305"/>
            <a:ext cx="755964" cy="823867"/>
          </a:xfrm>
          <a:prstGeom prst="rtTriangle">
            <a:avLst/>
          </a:prstGeom>
          <a:pattFill prst="dkDnDiag">
            <a:fgClr>
              <a:srgbClr val="009A46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TextBox 39"/>
          <p:cNvSpPr txBox="1"/>
          <p:nvPr/>
        </p:nvSpPr>
        <p:spPr>
          <a:xfrm>
            <a:off x="426852" y="1181279"/>
            <a:ext cx="1110097" cy="36004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9A46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+0,91%</a:t>
            </a:r>
          </a:p>
        </p:txBody>
      </p:sp>
      <p:sp>
        <p:nvSpPr>
          <p:cNvPr id="41" name="Прямоугольный треугольник 40"/>
          <p:cNvSpPr/>
          <p:nvPr/>
        </p:nvSpPr>
        <p:spPr>
          <a:xfrm rot="16200000">
            <a:off x="925437" y="1156059"/>
            <a:ext cx="112928" cy="842772"/>
          </a:xfrm>
          <a:prstGeom prst="rtTriangle">
            <a:avLst/>
          </a:prstGeom>
          <a:pattFill prst="dkDnDiag">
            <a:fgClr>
              <a:srgbClr val="009A46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273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421746" y="1196752"/>
            <a:ext cx="9129464" cy="5184576"/>
            <a:chOff x="776536" y="908720"/>
            <a:chExt cx="9129464" cy="5184576"/>
          </a:xfrm>
        </p:grpSpPr>
        <p:grpSp>
          <p:nvGrpSpPr>
            <p:cNvPr id="2" name="Группа 1"/>
            <p:cNvGrpSpPr/>
            <p:nvPr/>
          </p:nvGrpSpPr>
          <p:grpSpPr>
            <a:xfrm>
              <a:off x="776536" y="908720"/>
              <a:ext cx="9129464" cy="5184576"/>
              <a:chOff x="776536" y="1196752"/>
              <a:chExt cx="9129464" cy="4896544"/>
            </a:xfrm>
          </p:grpSpPr>
          <p:grpSp>
            <p:nvGrpSpPr>
              <p:cNvPr id="12" name="Группа 11"/>
              <p:cNvGrpSpPr/>
              <p:nvPr/>
            </p:nvGrpSpPr>
            <p:grpSpPr>
              <a:xfrm>
                <a:off x="905000" y="1196752"/>
                <a:ext cx="9001000" cy="4896544"/>
                <a:chOff x="416496" y="908720"/>
                <a:chExt cx="9001000" cy="4896544"/>
              </a:xfrm>
            </p:grpSpPr>
            <p:graphicFrame>
              <p:nvGraphicFramePr>
                <p:cNvPr id="5" name="Диаграмма 4"/>
                <p:cNvGraphicFramePr/>
                <p:nvPr>
                  <p:extLst>
                    <p:ext uri="{D42A27DB-BD31-4B8C-83A1-F6EECF244321}">
                      <p14:modId xmlns:p14="http://schemas.microsoft.com/office/powerpoint/2010/main" val="3679127148"/>
                    </p:ext>
                  </p:extLst>
                </p:nvPr>
              </p:nvGraphicFramePr>
              <p:xfrm>
                <a:off x="416496" y="908720"/>
                <a:ext cx="9001000" cy="4896544"/>
              </p:xfrm>
              <a:graphic>
                <a:graphicData uri="http://schemas.openxmlformats.org/drawingml/2006/chart">
                  <c:chart xmlns:c="http://schemas.openxmlformats.org/drawingml/2006/chart" xmlns:r="http://schemas.openxmlformats.org/officeDocument/2006/relationships" r:id="rId2"/>
                </a:graphicData>
              </a:graphic>
            </p:graphicFrame>
            <p:sp>
              <p:nvSpPr>
                <p:cNvPr id="8" name="TextBox 7"/>
                <p:cNvSpPr txBox="1"/>
                <p:nvPr/>
              </p:nvSpPr>
              <p:spPr>
                <a:xfrm>
                  <a:off x="530041" y="4724447"/>
                  <a:ext cx="2479624" cy="144016"/>
                </a:xfrm>
                <a:prstGeom prst="rect">
                  <a:avLst/>
                </a:prstGeom>
                <a:ln>
                  <a:noFill/>
                </a:ln>
              </p:spPr>
              <p:txBody>
                <a:bodyPr vert="horz" wrap="square" lIns="104306" tIns="52153" rIns="104306" bIns="52153" rtlCol="0" anchor="ctr">
                  <a:noAutofit/>
                </a:bodyPr>
                <a:lstStyle/>
                <a:p>
                  <a:pPr marL="0" marR="0" indent="0" algn="l" defTabSz="1043056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ru-RU" sz="18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srgbClr val="005AA9"/>
                      </a:solidFill>
                      <a:effectLst/>
                      <a:uLnTx/>
                      <a:uFillTx/>
                      <a:latin typeface="+mj-lt"/>
                      <a:ea typeface="+mj-ea"/>
                      <a:cs typeface="+mj-cs"/>
                    </a:rPr>
                    <a:t>2022</a:t>
                  </a:r>
                  <a:r>
                    <a:rPr kumimoji="0" lang="ru-RU" sz="1800" b="1" i="0" u="none" strike="noStrike" kern="1200" cap="none" spc="0" normalizeH="0" noProof="0" dirty="0" smtClean="0">
                      <a:ln>
                        <a:noFill/>
                      </a:ln>
                      <a:solidFill>
                        <a:srgbClr val="005AA9"/>
                      </a:solidFill>
                      <a:effectLst/>
                      <a:uLnTx/>
                      <a:uFillTx/>
                      <a:latin typeface="+mj-lt"/>
                      <a:ea typeface="+mj-ea"/>
                      <a:cs typeface="+mj-cs"/>
                    </a:rPr>
                    <a:t>        2023       ИПП</a:t>
                  </a:r>
                  <a:endParaRPr kumimoji="0" lang="ru-RU" sz="18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5AA9"/>
                    </a:solidFill>
                    <a:effectLst/>
                    <a:uLnTx/>
                    <a:uFillTx/>
                    <a:latin typeface="+mj-lt"/>
                    <a:ea typeface="+mj-ea"/>
                    <a:cs typeface="+mj-cs"/>
                  </a:endParaRPr>
                </a:p>
              </p:txBody>
            </p:sp>
            <p:sp>
              <p:nvSpPr>
                <p:cNvPr id="10" name="TextBox 9"/>
                <p:cNvSpPr txBox="1"/>
                <p:nvPr/>
              </p:nvSpPr>
              <p:spPr>
                <a:xfrm>
                  <a:off x="3009665" y="4709142"/>
                  <a:ext cx="2372072" cy="144016"/>
                </a:xfrm>
                <a:prstGeom prst="rect">
                  <a:avLst/>
                </a:prstGeom>
                <a:ln>
                  <a:noFill/>
                </a:ln>
              </p:spPr>
              <p:txBody>
                <a:bodyPr vert="horz" wrap="square" lIns="104306" tIns="52153" rIns="104306" bIns="52153" rtlCol="0" anchor="ctr">
                  <a:noAutofit/>
                </a:bodyPr>
                <a:lstStyle/>
                <a:p>
                  <a:pPr marL="0" marR="0" indent="0" algn="l" defTabSz="1043056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ru-RU" sz="18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srgbClr val="005AA9"/>
                      </a:solidFill>
                      <a:effectLst/>
                      <a:uLnTx/>
                      <a:uFillTx/>
                      <a:latin typeface="+mj-lt"/>
                      <a:ea typeface="+mj-ea"/>
                      <a:cs typeface="+mj-cs"/>
                    </a:rPr>
                    <a:t>2022</a:t>
                  </a:r>
                  <a:r>
                    <a:rPr kumimoji="0" lang="ru-RU" sz="1800" b="1" i="0" u="none" strike="noStrike" kern="1200" cap="none" spc="0" normalizeH="0" noProof="0" dirty="0" smtClean="0">
                      <a:ln>
                        <a:noFill/>
                      </a:ln>
                      <a:solidFill>
                        <a:srgbClr val="005AA9"/>
                      </a:solidFill>
                      <a:effectLst/>
                      <a:uLnTx/>
                      <a:uFillTx/>
                      <a:latin typeface="+mj-lt"/>
                      <a:ea typeface="+mj-ea"/>
                      <a:cs typeface="+mj-cs"/>
                    </a:rPr>
                    <a:t>        2023        КП</a:t>
                  </a:r>
                  <a:endParaRPr kumimoji="0" lang="ru-RU" sz="18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5AA9"/>
                    </a:solidFill>
                    <a:effectLst/>
                    <a:uLnTx/>
                    <a:uFillTx/>
                    <a:latin typeface="+mj-lt"/>
                    <a:ea typeface="+mj-ea"/>
                    <a:cs typeface="+mj-cs"/>
                  </a:endParaRPr>
                </a:p>
              </p:txBody>
            </p:sp>
            <p:sp>
              <p:nvSpPr>
                <p:cNvPr id="11" name="TextBox 10"/>
                <p:cNvSpPr txBox="1"/>
                <p:nvPr/>
              </p:nvSpPr>
              <p:spPr>
                <a:xfrm>
                  <a:off x="5410826" y="4656871"/>
                  <a:ext cx="2386566" cy="196288"/>
                </a:xfrm>
                <a:prstGeom prst="rect">
                  <a:avLst/>
                </a:prstGeom>
                <a:ln>
                  <a:noFill/>
                </a:ln>
              </p:spPr>
              <p:txBody>
                <a:bodyPr vert="horz" wrap="square" lIns="104306" tIns="52153" rIns="104306" bIns="52153" rtlCol="0" anchor="ctr">
                  <a:noAutofit/>
                </a:bodyPr>
                <a:lstStyle/>
                <a:p>
                  <a:pPr marL="0" marR="0" indent="0" algn="l" defTabSz="1043056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ru-RU" sz="18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srgbClr val="005AA9"/>
                      </a:solidFill>
                      <a:effectLst/>
                      <a:uLnTx/>
                      <a:uFillTx/>
                      <a:latin typeface="+mj-lt"/>
                      <a:ea typeface="+mj-ea"/>
                      <a:cs typeface="+mj-cs"/>
                    </a:rPr>
                    <a:t>2022</a:t>
                  </a:r>
                  <a:r>
                    <a:rPr kumimoji="0" lang="ru-RU" sz="1800" b="1" i="0" u="none" strike="noStrike" kern="1200" cap="none" spc="0" normalizeH="0" noProof="0" dirty="0" smtClean="0">
                      <a:ln>
                        <a:noFill/>
                      </a:ln>
                      <a:solidFill>
                        <a:srgbClr val="005AA9"/>
                      </a:solidFill>
                      <a:effectLst/>
                      <a:uLnTx/>
                      <a:uFillTx/>
                      <a:latin typeface="+mj-lt"/>
                      <a:ea typeface="+mj-ea"/>
                      <a:cs typeface="+mj-cs"/>
                    </a:rPr>
                    <a:t>        2023       ИПП</a:t>
                  </a:r>
                  <a:endParaRPr kumimoji="0" lang="ru-RU" sz="18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5AA9"/>
                    </a:solidFill>
                    <a:effectLst/>
                    <a:uLnTx/>
                    <a:uFillTx/>
                    <a:latin typeface="+mj-lt"/>
                    <a:ea typeface="+mj-ea"/>
                    <a:cs typeface="+mj-cs"/>
                  </a:endParaRPr>
                </a:p>
              </p:txBody>
            </p:sp>
          </p:grpSp>
          <p:sp>
            <p:nvSpPr>
              <p:cNvPr id="13" name="TextBox 12"/>
              <p:cNvSpPr txBox="1"/>
              <p:nvPr/>
            </p:nvSpPr>
            <p:spPr>
              <a:xfrm>
                <a:off x="776536" y="5331771"/>
                <a:ext cx="2664296" cy="720080"/>
              </a:xfrm>
              <a:prstGeom prst="rect">
                <a:avLst/>
              </a:prstGeom>
              <a:ln>
                <a:noFill/>
              </a:ln>
            </p:spPr>
            <p:txBody>
              <a:bodyPr vert="horz" wrap="square" lIns="104306" tIns="52153" rIns="104306" bIns="52153" rtlCol="0" anchor="ctr">
                <a:noAutofit/>
              </a:bodyPr>
              <a:lstStyle/>
              <a:p>
                <a:pPr marL="0" marR="0" indent="0" algn="ctr" defTabSz="1043056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2200" b="1" i="0" u="none" strike="noStrike" kern="120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  <a:latin typeface="+mj-lt"/>
                    <a:ea typeface="+mj-ea"/>
                    <a:cs typeface="+mj-cs"/>
                  </a:rPr>
                  <a:t>Федеральный бюджет</a:t>
                </a:r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>
                <a:off x="3321198" y="5324185"/>
                <a:ext cx="2768377" cy="720080"/>
              </a:xfrm>
              <a:prstGeom prst="rect">
                <a:avLst/>
              </a:prstGeom>
              <a:ln>
                <a:noFill/>
              </a:ln>
            </p:spPr>
            <p:txBody>
              <a:bodyPr vert="horz" wrap="square" lIns="104306" tIns="52153" rIns="104306" bIns="52153" rtlCol="0" anchor="ctr">
                <a:normAutofit/>
              </a:bodyPr>
              <a:lstStyle/>
              <a:p>
                <a:pPr marL="0" marR="0" indent="0" algn="ctr" defTabSz="1043056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2100" b="1" i="0" u="none" strike="noStrike" kern="120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  <a:latin typeface="+mj-lt"/>
                    <a:ea typeface="+mj-ea"/>
                    <a:cs typeface="+mj-cs"/>
                  </a:rPr>
                  <a:t>Консолидированный бюджет</a:t>
                </a:r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>
                <a:off x="6009973" y="5141190"/>
                <a:ext cx="2664296" cy="720080"/>
              </a:xfrm>
              <a:prstGeom prst="rect">
                <a:avLst/>
              </a:prstGeom>
              <a:ln>
                <a:noFill/>
              </a:ln>
            </p:spPr>
            <p:txBody>
              <a:bodyPr vert="horz" wrap="square" lIns="104306" tIns="52153" rIns="104306" bIns="52153" rtlCol="0" anchor="ctr">
                <a:normAutofit/>
              </a:bodyPr>
              <a:lstStyle/>
              <a:p>
                <a:pPr marL="0" marR="0" indent="0" algn="ctr" defTabSz="1043056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2200" b="1" i="0" u="none" strike="noStrike" kern="120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  <a:latin typeface="+mj-lt"/>
                    <a:ea typeface="+mj-ea"/>
                    <a:cs typeface="+mj-cs"/>
                  </a:rPr>
                  <a:t>Страховые взносы</a:t>
                </a:r>
              </a:p>
            </p:txBody>
          </p:sp>
        </p:grpSp>
        <p:grpSp>
          <p:nvGrpSpPr>
            <p:cNvPr id="23" name="Группа 22"/>
            <p:cNvGrpSpPr/>
            <p:nvPr/>
          </p:nvGrpSpPr>
          <p:grpSpPr>
            <a:xfrm>
              <a:off x="1902607" y="1052736"/>
              <a:ext cx="6670535" cy="3601884"/>
              <a:chOff x="1902607" y="1052736"/>
              <a:chExt cx="6670535" cy="3601884"/>
            </a:xfrm>
          </p:grpSpPr>
          <p:sp>
            <p:nvSpPr>
              <p:cNvPr id="36" name="TextBox 35"/>
              <p:cNvSpPr txBox="1"/>
              <p:nvPr/>
            </p:nvSpPr>
            <p:spPr>
              <a:xfrm>
                <a:off x="1902607" y="4101508"/>
                <a:ext cx="1110097" cy="360040"/>
              </a:xfrm>
              <a:prstGeom prst="rect">
                <a:avLst/>
              </a:prstGeom>
            </p:spPr>
            <p:txBody>
              <a:bodyPr vert="horz" wrap="square" lIns="104306" tIns="52153" rIns="104306" bIns="52153" rtlCol="0" anchor="ctr">
                <a:noAutofit/>
              </a:bodyPr>
              <a:lstStyle/>
              <a:p>
                <a:pPr marL="0" marR="0" indent="0" algn="l" defTabSz="1043056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21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+mj-lt"/>
                    <a:ea typeface="+mj-ea"/>
                    <a:cs typeface="+mj-cs"/>
                  </a:rPr>
                  <a:t>-40,7%</a:t>
                </a:r>
              </a:p>
            </p:txBody>
          </p:sp>
          <p:sp>
            <p:nvSpPr>
              <p:cNvPr id="38" name="TextBox 37"/>
              <p:cNvSpPr txBox="1"/>
              <p:nvPr/>
            </p:nvSpPr>
            <p:spPr>
              <a:xfrm>
                <a:off x="2665000" y="4281528"/>
                <a:ext cx="1052504" cy="373092"/>
              </a:xfrm>
              <a:prstGeom prst="rect">
                <a:avLst/>
              </a:prstGeom>
            </p:spPr>
            <p:txBody>
              <a:bodyPr vert="horz" wrap="square" lIns="104306" tIns="52153" rIns="104306" bIns="52153" rtlCol="0" anchor="ctr">
                <a:noAutofit/>
              </a:bodyPr>
              <a:lstStyle/>
              <a:p>
                <a:pPr marL="0" marR="0" indent="0" algn="l" defTabSz="1043056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21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9A46"/>
                    </a:solidFill>
                    <a:effectLst/>
                    <a:uLnTx/>
                    <a:uFillTx/>
                    <a:latin typeface="+mj-lt"/>
                    <a:ea typeface="+mj-ea"/>
                    <a:cs typeface="+mj-cs"/>
                  </a:rPr>
                  <a:t>+29,7%</a:t>
                </a:r>
              </a:p>
            </p:txBody>
          </p:sp>
          <p:sp>
            <p:nvSpPr>
              <p:cNvPr id="39" name="TextBox 38"/>
              <p:cNvSpPr txBox="1"/>
              <p:nvPr/>
            </p:nvSpPr>
            <p:spPr>
              <a:xfrm>
                <a:off x="3162455" y="1268305"/>
                <a:ext cx="1110097" cy="360040"/>
              </a:xfrm>
              <a:prstGeom prst="rect">
                <a:avLst/>
              </a:prstGeom>
            </p:spPr>
            <p:txBody>
              <a:bodyPr vert="horz" wrap="square" lIns="104306" tIns="52153" rIns="104306" bIns="52153" rtlCol="0" anchor="ctr">
                <a:noAutofit/>
              </a:bodyPr>
              <a:lstStyle/>
              <a:p>
                <a:pPr marL="0" marR="0" indent="0" algn="l" defTabSz="1043056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21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9A46"/>
                    </a:solidFill>
                    <a:effectLst/>
                    <a:uLnTx/>
                    <a:uFillTx/>
                    <a:latin typeface="+mj-lt"/>
                    <a:ea typeface="+mj-ea"/>
                    <a:cs typeface="+mj-cs"/>
                  </a:rPr>
                  <a:t>+14,6%</a:t>
                </a:r>
              </a:p>
            </p:txBody>
          </p:sp>
          <p:sp>
            <p:nvSpPr>
              <p:cNvPr id="40" name="TextBox 39"/>
              <p:cNvSpPr txBox="1"/>
              <p:nvPr/>
            </p:nvSpPr>
            <p:spPr>
              <a:xfrm>
                <a:off x="5059943" y="1052736"/>
                <a:ext cx="1110097" cy="360040"/>
              </a:xfrm>
              <a:prstGeom prst="rect">
                <a:avLst/>
              </a:prstGeom>
            </p:spPr>
            <p:txBody>
              <a:bodyPr vert="horz" wrap="square" lIns="104306" tIns="52153" rIns="104306" bIns="52153" rtlCol="0" anchor="ctr">
                <a:noAutofit/>
              </a:bodyPr>
              <a:lstStyle/>
              <a:p>
                <a:pPr marL="0" marR="0" indent="0" algn="l" defTabSz="1043056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21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9A46"/>
                    </a:solidFill>
                    <a:effectLst/>
                    <a:uLnTx/>
                    <a:uFillTx/>
                    <a:latin typeface="+mj-lt"/>
                    <a:ea typeface="+mj-ea"/>
                    <a:cs typeface="+mj-cs"/>
                  </a:rPr>
                  <a:t>+3,3%</a:t>
                </a:r>
              </a:p>
            </p:txBody>
          </p:sp>
          <p:sp>
            <p:nvSpPr>
              <p:cNvPr id="41" name="TextBox 40"/>
              <p:cNvSpPr txBox="1"/>
              <p:nvPr/>
            </p:nvSpPr>
            <p:spPr>
              <a:xfrm>
                <a:off x="5683366" y="1903526"/>
                <a:ext cx="1110097" cy="360040"/>
              </a:xfrm>
              <a:prstGeom prst="rect">
                <a:avLst/>
              </a:prstGeom>
            </p:spPr>
            <p:txBody>
              <a:bodyPr vert="horz" wrap="square" lIns="104306" tIns="52153" rIns="104306" bIns="52153" rtlCol="0" anchor="ctr">
                <a:noAutofit/>
              </a:bodyPr>
              <a:lstStyle/>
              <a:p>
                <a:pPr marL="0" marR="0" indent="0" algn="l" defTabSz="1043056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21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9A46"/>
                    </a:solidFill>
                    <a:effectLst/>
                    <a:uLnTx/>
                    <a:uFillTx/>
                    <a:latin typeface="+mj-lt"/>
                    <a:ea typeface="+mj-ea"/>
                    <a:cs typeface="+mj-cs"/>
                  </a:rPr>
                  <a:t>+31%</a:t>
                </a:r>
              </a:p>
            </p:txBody>
          </p:sp>
          <p:sp>
            <p:nvSpPr>
              <p:cNvPr id="42" name="TextBox 41"/>
              <p:cNvSpPr txBox="1"/>
              <p:nvPr/>
            </p:nvSpPr>
            <p:spPr>
              <a:xfrm>
                <a:off x="7463045" y="1600506"/>
                <a:ext cx="1110097" cy="360040"/>
              </a:xfrm>
              <a:prstGeom prst="rect">
                <a:avLst/>
              </a:prstGeom>
            </p:spPr>
            <p:txBody>
              <a:bodyPr vert="horz" wrap="square" lIns="104306" tIns="52153" rIns="104306" bIns="52153" rtlCol="0" anchor="ctr">
                <a:noAutofit/>
              </a:bodyPr>
              <a:lstStyle/>
              <a:p>
                <a:pPr marL="0" marR="0" indent="0" algn="l" defTabSz="1043056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21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9A46"/>
                    </a:solidFill>
                    <a:effectLst/>
                    <a:uLnTx/>
                    <a:uFillTx/>
                    <a:latin typeface="+mj-lt"/>
                    <a:ea typeface="+mj-ea"/>
                    <a:cs typeface="+mj-cs"/>
                  </a:rPr>
                  <a:t>+4,8%</a:t>
                </a:r>
              </a:p>
            </p:txBody>
          </p:sp>
          <p:sp>
            <p:nvSpPr>
              <p:cNvPr id="19" name="Прямоугольный треугольник 18"/>
              <p:cNvSpPr/>
              <p:nvPr/>
            </p:nvSpPr>
            <p:spPr>
              <a:xfrm>
                <a:off x="1923089" y="4353536"/>
                <a:ext cx="670536" cy="216024"/>
              </a:xfrm>
              <a:prstGeom prst="rtTriangle">
                <a:avLst/>
              </a:prstGeom>
              <a:pattFill prst="dkUpDiag">
                <a:fgClr>
                  <a:srgbClr val="C00000"/>
                </a:fgClr>
                <a:bgClr>
                  <a:schemeClr val="bg1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0" name="Прямоугольный треугольник 19"/>
              <p:cNvSpPr/>
              <p:nvPr/>
            </p:nvSpPr>
            <p:spPr>
              <a:xfrm>
                <a:off x="2576290" y="4565226"/>
                <a:ext cx="651270" cy="70148"/>
              </a:xfrm>
              <a:prstGeom prst="rtTriangle">
                <a:avLst/>
              </a:prstGeom>
              <a:pattFill prst="dkUpDiag">
                <a:fgClr>
                  <a:srgbClr val="009A46"/>
                </a:fgClr>
                <a:bgClr>
                  <a:schemeClr val="bg1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1" name="Прямоугольный треугольник 20"/>
              <p:cNvSpPr/>
              <p:nvPr/>
            </p:nvSpPr>
            <p:spPr>
              <a:xfrm rot="16200000">
                <a:off x="3771247" y="1283203"/>
                <a:ext cx="441001" cy="659245"/>
              </a:xfrm>
              <a:prstGeom prst="rtTriangle">
                <a:avLst/>
              </a:prstGeom>
              <a:pattFill prst="dkDnDiag">
                <a:fgClr>
                  <a:srgbClr val="009A46"/>
                </a:fgClr>
                <a:bgClr>
                  <a:schemeClr val="bg1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4" name="Прямоугольный треугольник 33"/>
              <p:cNvSpPr/>
              <p:nvPr/>
            </p:nvSpPr>
            <p:spPr>
              <a:xfrm>
                <a:off x="4977482" y="1394357"/>
                <a:ext cx="637510" cy="107937"/>
              </a:xfrm>
              <a:prstGeom prst="rtTriangle">
                <a:avLst/>
              </a:prstGeom>
              <a:pattFill prst="dkUpDiag">
                <a:fgClr>
                  <a:srgbClr val="009A46"/>
                </a:fgClr>
                <a:bgClr>
                  <a:schemeClr val="bg1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5" name="Прямоугольный треугольник 34"/>
              <p:cNvSpPr/>
              <p:nvPr/>
            </p:nvSpPr>
            <p:spPr>
              <a:xfrm rot="16200000">
                <a:off x="6045545" y="1975171"/>
                <a:ext cx="688800" cy="659551"/>
              </a:xfrm>
              <a:prstGeom prst="rtTriangle">
                <a:avLst/>
              </a:prstGeom>
              <a:pattFill prst="dkDnDiag">
                <a:fgClr>
                  <a:srgbClr val="009A46"/>
                </a:fgClr>
                <a:bgClr>
                  <a:schemeClr val="bg1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7" name="Прямоугольный треугольник 36"/>
              <p:cNvSpPr/>
              <p:nvPr/>
            </p:nvSpPr>
            <p:spPr>
              <a:xfrm>
                <a:off x="7373125" y="1944652"/>
                <a:ext cx="644969" cy="138894"/>
              </a:xfrm>
              <a:prstGeom prst="rtTriangle">
                <a:avLst/>
              </a:prstGeom>
              <a:pattFill prst="dkUpDiag">
                <a:fgClr>
                  <a:srgbClr val="009A46"/>
                </a:fgClr>
                <a:bgClr>
                  <a:schemeClr val="bg1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6860" y="438197"/>
            <a:ext cx="9126660" cy="542531"/>
          </a:xfrm>
        </p:spPr>
        <p:txBody>
          <a:bodyPr>
            <a:noAutofit/>
          </a:bodyPr>
          <a:lstStyle/>
          <a:p>
            <a:pPr algn="ctr"/>
            <a:r>
              <a:rPr lang="ru-RU" sz="2200" dirty="0" smtClean="0"/>
              <a:t>ДИНАМИКА ПОСТУПЛЕНИЙ ВО ВСЕ УРОВНИ БЮДЖЕТНОЙ СИСТЕМЫ С ИСПОЛНЕНИЕМ УСТАНОВЛЕННЫХ </a:t>
            </a:r>
            <a:r>
              <a:rPr lang="ru-RU" sz="2200" dirty="0"/>
              <a:t>ЗАДАНИЙ ЗА 2023 ГОД</a:t>
            </a:r>
            <a:endParaRPr lang="ru-RU" sz="2200" dirty="0">
              <a:cs typeface="Arial" panose="020B060402020202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3</a:t>
            </a:fld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7329264" y="1196752"/>
            <a:ext cx="1203684" cy="144016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млрд. руб.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63755" y="5184718"/>
            <a:ext cx="7684404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34953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47380" y="404664"/>
            <a:ext cx="8928992" cy="542531"/>
          </a:xfrm>
        </p:spPr>
        <p:txBody>
          <a:bodyPr>
            <a:noAutofit/>
          </a:bodyPr>
          <a:lstStyle/>
          <a:p>
            <a:pPr algn="ctr" fontAlgn="base" hangingPunct="0"/>
            <a:r>
              <a:rPr lang="ru-RU" sz="2200" dirty="0" smtClean="0"/>
              <a:t>ПОСТУПЛЕНИЕ НАЛОГА НА ДОХОДЫ ФИЗИЧЕСКИХ ЛИЦ</a:t>
            </a:r>
            <a:endParaRPr lang="ru-RU" sz="2200" dirty="0">
              <a:effectLst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4</a:t>
            </a:fld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776536" y="1124744"/>
            <a:ext cx="5976664" cy="525658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3343827761"/>
              </p:ext>
            </p:extLst>
          </p:nvPr>
        </p:nvGraphicFramePr>
        <p:xfrm>
          <a:off x="1208584" y="1631347"/>
          <a:ext cx="9674147" cy="52347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4" name="Прямоугольник 13"/>
          <p:cNvSpPr/>
          <p:nvPr/>
        </p:nvSpPr>
        <p:spPr>
          <a:xfrm>
            <a:off x="920552" y="1030966"/>
            <a:ext cx="813690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 smtClean="0">
                <a:solidFill>
                  <a:schemeClr val="accent2"/>
                </a:solidFill>
              </a:rPr>
              <a:t>Темп </a:t>
            </a:r>
            <a:r>
              <a:rPr lang="ru-RU" sz="2200" b="1" dirty="0">
                <a:solidFill>
                  <a:schemeClr val="accent2"/>
                </a:solidFill>
              </a:rPr>
              <a:t>роста средней </a:t>
            </a:r>
            <a:r>
              <a:rPr lang="ru-RU" sz="2200" b="1" dirty="0" smtClean="0">
                <a:solidFill>
                  <a:schemeClr val="accent2"/>
                </a:solidFill>
              </a:rPr>
              <a:t>з/п за </a:t>
            </a:r>
            <a:r>
              <a:rPr lang="ru-RU" sz="2200" b="1" dirty="0">
                <a:solidFill>
                  <a:schemeClr val="accent2"/>
                </a:solidFill>
              </a:rPr>
              <a:t>январь-декабрь 2023 г. </a:t>
            </a:r>
            <a:r>
              <a:rPr lang="ru-RU" sz="2200" b="1" dirty="0" smtClean="0">
                <a:solidFill>
                  <a:schemeClr val="accent2"/>
                </a:solidFill>
              </a:rPr>
              <a:t>– 113,1</a:t>
            </a:r>
            <a:r>
              <a:rPr lang="ru-RU" sz="2200" b="1" dirty="0">
                <a:solidFill>
                  <a:schemeClr val="accent2"/>
                </a:solidFill>
              </a:rPr>
              <a:t>%</a:t>
            </a:r>
            <a:endParaRPr lang="ru-RU" sz="2200" b="1" dirty="0" smtClean="0">
              <a:solidFill>
                <a:schemeClr val="accent2"/>
              </a:solidFill>
            </a:endParaRPr>
          </a:p>
          <a:p>
            <a:endParaRPr lang="ru-RU" sz="2000" b="1" dirty="0"/>
          </a:p>
        </p:txBody>
      </p:sp>
      <p:sp>
        <p:nvSpPr>
          <p:cNvPr id="38" name="TextBox 37"/>
          <p:cNvSpPr txBox="1"/>
          <p:nvPr/>
        </p:nvSpPr>
        <p:spPr>
          <a:xfrm>
            <a:off x="5025008" y="1774532"/>
            <a:ext cx="1110097" cy="36004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9A46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+15,7%</a:t>
            </a:r>
          </a:p>
        </p:txBody>
      </p:sp>
      <p:sp>
        <p:nvSpPr>
          <p:cNvPr id="39" name="Прямоугольный треугольник 38"/>
          <p:cNvSpPr/>
          <p:nvPr/>
        </p:nvSpPr>
        <p:spPr>
          <a:xfrm rot="16200000">
            <a:off x="5692813" y="1754797"/>
            <a:ext cx="428605" cy="1188155"/>
          </a:xfrm>
          <a:prstGeom prst="rtTriangle">
            <a:avLst/>
          </a:prstGeom>
          <a:pattFill prst="dkDnDiag">
            <a:fgClr>
              <a:srgbClr val="009A46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TextBox 39"/>
          <p:cNvSpPr txBox="1"/>
          <p:nvPr/>
        </p:nvSpPr>
        <p:spPr>
          <a:xfrm>
            <a:off x="1712640" y="1774532"/>
            <a:ext cx="1110097" cy="36004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9A46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+17,7%</a:t>
            </a:r>
          </a:p>
        </p:txBody>
      </p:sp>
      <p:sp>
        <p:nvSpPr>
          <p:cNvPr id="41" name="Прямоугольный треугольник 40"/>
          <p:cNvSpPr/>
          <p:nvPr/>
        </p:nvSpPr>
        <p:spPr>
          <a:xfrm rot="16200000">
            <a:off x="2295664" y="1714039"/>
            <a:ext cx="433378" cy="1198309"/>
          </a:xfrm>
          <a:prstGeom prst="rtTriangle">
            <a:avLst/>
          </a:prstGeom>
          <a:pattFill prst="dkDnDiag">
            <a:fgClr>
              <a:srgbClr val="009A46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7142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88504" y="332656"/>
            <a:ext cx="9065007" cy="542531"/>
          </a:xfrm>
        </p:spPr>
        <p:txBody>
          <a:bodyPr>
            <a:noAutofit/>
          </a:bodyPr>
          <a:lstStyle/>
          <a:p>
            <a:pPr fontAlgn="base" hangingPunct="0"/>
            <a:r>
              <a:rPr lang="ru-RU" sz="2100" dirty="0" smtClean="0"/>
              <a:t>ДИНАМИКА ПОСТУПЛЕНИЙ ИМУЩЕСТВЕННЫХ НАЛОГОВ ФИЗИЧЕСКИХ ЛИЦ</a:t>
            </a:r>
            <a:endParaRPr lang="ru-RU" sz="2100" dirty="0">
              <a:effectLst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5</a:t>
            </a:fld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776536" y="1124744"/>
            <a:ext cx="5976664" cy="525658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2722029046"/>
              </p:ext>
            </p:extLst>
          </p:nvPr>
        </p:nvGraphicFramePr>
        <p:xfrm>
          <a:off x="560512" y="1276972"/>
          <a:ext cx="8928992" cy="37861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0" name="TextBox 39"/>
          <p:cNvSpPr txBox="1"/>
          <p:nvPr/>
        </p:nvSpPr>
        <p:spPr>
          <a:xfrm>
            <a:off x="2612740" y="1592796"/>
            <a:ext cx="3960440" cy="36004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5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9A46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+ 4,5% </a:t>
            </a:r>
            <a:r>
              <a:rPr kumimoji="0" lang="ru-RU" sz="25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9A46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(+0,1 </a:t>
            </a:r>
            <a:r>
              <a:rPr kumimoji="0" lang="ru-RU" sz="25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9A46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млрд. руб.)</a:t>
            </a:r>
          </a:p>
        </p:txBody>
      </p:sp>
      <p:cxnSp>
        <p:nvCxnSpPr>
          <p:cNvPr id="20" name="Прямая со стрелкой 19"/>
          <p:cNvCxnSpPr/>
          <p:nvPr/>
        </p:nvCxnSpPr>
        <p:spPr>
          <a:xfrm flipV="1">
            <a:off x="3692860" y="2060848"/>
            <a:ext cx="1800200" cy="676096"/>
          </a:xfrm>
          <a:prstGeom prst="straightConnector1">
            <a:avLst/>
          </a:prstGeom>
          <a:ln w="28575">
            <a:solidFill>
              <a:srgbClr val="009A4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Прямоугольник 5"/>
          <p:cNvSpPr/>
          <p:nvPr/>
        </p:nvSpPr>
        <p:spPr>
          <a:xfrm>
            <a:off x="128464" y="5063118"/>
            <a:ext cx="8928992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dirty="0"/>
              <a:t>При этом собираемость имущественных налогов в 2023 г. составила </a:t>
            </a:r>
            <a:r>
              <a:rPr lang="ru-RU" sz="2600" b="1" dirty="0" smtClean="0">
                <a:solidFill>
                  <a:srgbClr val="00B050"/>
                </a:solidFill>
              </a:rPr>
              <a:t>99,7</a:t>
            </a:r>
            <a:r>
              <a:rPr lang="en-US" sz="2600" b="1" dirty="0" smtClean="0">
                <a:solidFill>
                  <a:srgbClr val="00B050"/>
                </a:solidFill>
              </a:rPr>
              <a:t>%</a:t>
            </a:r>
            <a:endParaRPr lang="ru-RU" sz="2600" b="1" dirty="0">
              <a:solidFill>
                <a:srgbClr val="00B050"/>
              </a:solidFill>
            </a:endParaRPr>
          </a:p>
          <a:p>
            <a:pPr algn="ctr" fontAlgn="base" hangingPunct="0"/>
            <a:r>
              <a:rPr lang="ru-RU" sz="2600" b="1" i="1" dirty="0"/>
              <a:t> </a:t>
            </a:r>
            <a:endParaRPr lang="ru-RU" sz="2600" b="1" dirty="0">
              <a:effectLst/>
            </a:endParaRPr>
          </a:p>
        </p:txBody>
      </p:sp>
      <p:pic>
        <p:nvPicPr>
          <p:cNvPr id="22" name="Picture 5" descr="\\c0020-app008.dmz.tax.nalog.ru\DavWWWRoot\inetdata\0000-07-716\Мои документы\My Pictures\ce51cff685c1291610d2b8ab72494168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528" y="1606082"/>
            <a:ext cx="1274841" cy="1352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93823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val="2523566907"/>
              </p:ext>
            </p:extLst>
          </p:nvPr>
        </p:nvGraphicFramePr>
        <p:xfrm>
          <a:off x="686011" y="957683"/>
          <a:ext cx="4774098" cy="4980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20552" y="404664"/>
            <a:ext cx="9065007" cy="542531"/>
          </a:xfrm>
        </p:spPr>
        <p:txBody>
          <a:bodyPr>
            <a:noAutofit/>
          </a:bodyPr>
          <a:lstStyle/>
          <a:p>
            <a:pPr fontAlgn="base" hangingPunct="0"/>
            <a:r>
              <a:rPr lang="ru-RU" sz="2200" dirty="0" smtClean="0"/>
              <a:t>АДМИНИСТРИРОВАНИЕ СПЕЦИАЛЬНЫХ НАЛОГОВЫХ РЕЖИМОВ</a:t>
            </a:r>
            <a:endParaRPr lang="ru-RU" sz="2200" dirty="0">
              <a:effectLst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6</a:t>
            </a:fld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515086" y="1044317"/>
            <a:ext cx="5976664" cy="525658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1725208644"/>
              </p:ext>
            </p:extLst>
          </p:nvPr>
        </p:nvGraphicFramePr>
        <p:xfrm>
          <a:off x="5313040" y="1576988"/>
          <a:ext cx="4117302" cy="47239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0" name="TextBox 39"/>
          <p:cNvSpPr txBox="1"/>
          <p:nvPr/>
        </p:nvSpPr>
        <p:spPr>
          <a:xfrm>
            <a:off x="1928664" y="2175561"/>
            <a:ext cx="1110097" cy="36004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9A46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+0,1%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376936" y="877237"/>
            <a:ext cx="1110097" cy="36004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-2,1%</a:t>
            </a:r>
          </a:p>
        </p:txBody>
      </p:sp>
      <p:cxnSp>
        <p:nvCxnSpPr>
          <p:cNvPr id="19" name="Прямая со стрелкой 18"/>
          <p:cNvCxnSpPr/>
          <p:nvPr/>
        </p:nvCxnSpPr>
        <p:spPr>
          <a:xfrm>
            <a:off x="4303670" y="944724"/>
            <a:ext cx="0" cy="240360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V="1">
            <a:off x="1928664" y="2106695"/>
            <a:ext cx="0" cy="396446"/>
          </a:xfrm>
          <a:prstGeom prst="straightConnector1">
            <a:avLst/>
          </a:prstGeom>
          <a:ln w="28575">
            <a:solidFill>
              <a:srgbClr val="009A4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6543027" y="2822542"/>
            <a:ext cx="1110097" cy="36004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9A46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+66%</a:t>
            </a:r>
          </a:p>
        </p:txBody>
      </p:sp>
      <p:cxnSp>
        <p:nvCxnSpPr>
          <p:cNvPr id="18" name="Прямая со стрелкой 17"/>
          <p:cNvCxnSpPr/>
          <p:nvPr/>
        </p:nvCxnSpPr>
        <p:spPr>
          <a:xfrm flipV="1">
            <a:off x="6511264" y="2720141"/>
            <a:ext cx="0" cy="564843"/>
          </a:xfrm>
          <a:prstGeom prst="straightConnector1">
            <a:avLst/>
          </a:prstGeom>
          <a:ln w="28575">
            <a:solidFill>
              <a:srgbClr val="009A4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128464" y="5777562"/>
            <a:ext cx="921702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200" b="1" dirty="0" smtClean="0">
                <a:solidFill>
                  <a:schemeClr val="accent2"/>
                </a:solidFill>
              </a:rPr>
              <a:t>Сумма </a:t>
            </a:r>
            <a:r>
              <a:rPr lang="ru-RU" sz="2200" b="1" dirty="0">
                <a:solidFill>
                  <a:schemeClr val="accent2"/>
                </a:solidFill>
              </a:rPr>
              <a:t>поступившего НПД в бюджет в 2023 г. увеличилась в 1,6 раза</a:t>
            </a:r>
          </a:p>
        </p:txBody>
      </p:sp>
    </p:spTree>
    <p:extLst>
      <p:ext uri="{BB962C8B-B14F-4D97-AF65-F5344CB8AC3E}">
        <p14:creationId xmlns:p14="http://schemas.microsoft.com/office/powerpoint/2010/main" val="1585024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60512" y="332656"/>
            <a:ext cx="9126660" cy="542531"/>
          </a:xfrm>
        </p:spPr>
        <p:txBody>
          <a:bodyPr>
            <a:noAutofit/>
          </a:bodyPr>
          <a:lstStyle/>
          <a:p>
            <a:r>
              <a:rPr lang="ru-RU" sz="2200" dirty="0" smtClean="0"/>
              <a:t>ИТОГИ РАБОТЫ ПО РЕЗУЛЬТАТАМ НАЛОГОВОГО КОНТРОЛЯ ЗА 2023 ГОД </a:t>
            </a:r>
            <a:endParaRPr lang="ru-RU" sz="22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7</a:t>
            </a:fld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3196605"/>
              </p:ext>
            </p:extLst>
          </p:nvPr>
        </p:nvGraphicFramePr>
        <p:xfrm>
          <a:off x="344488" y="980728"/>
          <a:ext cx="8568954" cy="5571656"/>
        </p:xfrm>
        <a:graphic>
          <a:graphicData uri="http://schemas.openxmlformats.org/drawingml/2006/table">
            <a:tbl>
              <a:tblPr firstCol="1" bandRow="1">
                <a:tableStyleId>{5C22544A-7EE6-4342-B048-85BDC9FD1C3A}</a:tableStyleId>
              </a:tblPr>
              <a:tblGrid>
                <a:gridCol w="3816424"/>
                <a:gridCol w="1224136"/>
                <a:gridCol w="1224137"/>
                <a:gridCol w="1224136"/>
                <a:gridCol w="1080121"/>
              </a:tblGrid>
              <a:tr h="88348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b="1" spc="50" dirty="0">
                          <a:solidFill>
                            <a:schemeClr val="bg1"/>
                          </a:solidFill>
                          <a:effectLst/>
                        </a:rPr>
                        <a:t>Показатель</a:t>
                      </a:r>
                      <a:endParaRPr lang="ru-RU" sz="19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2277" marR="22277" marT="0" marB="0" anchor="ctr">
                    <a:solidFill>
                      <a:srgbClr val="0070C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b="1" spc="50" dirty="0" smtClean="0">
                          <a:solidFill>
                            <a:schemeClr val="bg1"/>
                          </a:solidFill>
                          <a:effectLst/>
                        </a:rPr>
                        <a:t>2022 </a:t>
                      </a:r>
                      <a:r>
                        <a:rPr lang="ru-RU" sz="1900" b="1" spc="50" dirty="0">
                          <a:solidFill>
                            <a:schemeClr val="bg1"/>
                          </a:solidFill>
                          <a:effectLst/>
                        </a:rPr>
                        <a:t>г</a:t>
                      </a:r>
                      <a:endParaRPr lang="ru-RU" sz="19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2277" marR="22277" marT="0" marB="0" anchor="ctr">
                    <a:solidFill>
                      <a:srgbClr val="0070C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b="1" spc="50" dirty="0" smtClean="0">
                          <a:solidFill>
                            <a:schemeClr val="bg1"/>
                          </a:solidFill>
                          <a:effectLst/>
                        </a:rPr>
                        <a:t>2023 </a:t>
                      </a:r>
                      <a:r>
                        <a:rPr lang="ru-RU" sz="1900" b="1" spc="50" dirty="0">
                          <a:solidFill>
                            <a:schemeClr val="bg1"/>
                          </a:solidFill>
                          <a:effectLst/>
                        </a:rPr>
                        <a:t>г</a:t>
                      </a:r>
                      <a:endParaRPr lang="ru-RU" sz="19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2277" marR="22277" marT="0" marB="0" anchor="ctr">
                    <a:solidFill>
                      <a:srgbClr val="0070C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b="1" spc="50" dirty="0">
                          <a:solidFill>
                            <a:schemeClr val="bg1"/>
                          </a:solidFill>
                          <a:effectLst/>
                        </a:rPr>
                        <a:t>Изменения</a:t>
                      </a:r>
                      <a:endParaRPr lang="ru-RU" sz="19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2277" marR="22277" marT="0" marB="0" anchor="ctr"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5659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b="1" spc="50" dirty="0">
                          <a:solidFill>
                            <a:schemeClr val="bg1"/>
                          </a:solidFill>
                          <a:effectLst/>
                        </a:rPr>
                        <a:t>(+, -)</a:t>
                      </a:r>
                      <a:endParaRPr lang="ru-RU" sz="19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2277" marR="22277" marT="0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b="1" spc="50" dirty="0">
                          <a:solidFill>
                            <a:schemeClr val="bg1"/>
                          </a:solidFill>
                          <a:effectLst/>
                        </a:rPr>
                        <a:t>%</a:t>
                      </a:r>
                      <a:endParaRPr lang="ru-RU" sz="19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2277" marR="22277" marT="0" marB="0" anchor="ctr">
                    <a:solidFill>
                      <a:srgbClr val="0070C0"/>
                    </a:solidFill>
                  </a:tcPr>
                </a:tc>
              </a:tr>
              <a:tr h="45312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b="0" dirty="0">
                          <a:effectLst/>
                        </a:rPr>
                        <a:t>Количество ВНП - всего, ед.</a:t>
                      </a:r>
                      <a:endParaRPr lang="ru-RU" sz="19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2277" marR="22277" marT="0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b="1">
                          <a:effectLst/>
                        </a:rPr>
                        <a:t>90</a:t>
                      </a:r>
                      <a:endParaRPr lang="ru-RU" sz="19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2277" marR="2227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b="1">
                          <a:effectLst/>
                        </a:rPr>
                        <a:t>51</a:t>
                      </a:r>
                      <a:endParaRPr lang="ru-RU" sz="19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2277" marR="2227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b="1" dirty="0">
                          <a:effectLst/>
                        </a:rPr>
                        <a:t>-39</a:t>
                      </a:r>
                      <a:endParaRPr lang="ru-RU" sz="19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2277" marR="2227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b="1" dirty="0">
                          <a:effectLst/>
                        </a:rPr>
                        <a:t>56,7</a:t>
                      </a:r>
                      <a:endParaRPr lang="ru-RU" sz="19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2277" marR="22277" marT="0" marB="0" anchor="ctr"/>
                </a:tc>
              </a:tr>
              <a:tr h="48016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b="0" dirty="0">
                          <a:effectLst/>
                        </a:rPr>
                        <a:t>Количество КНП, тыс. ед.</a:t>
                      </a:r>
                      <a:endParaRPr lang="ru-RU" sz="19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2277" marR="22277" marT="0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b="1" dirty="0">
                          <a:effectLst/>
                        </a:rPr>
                        <a:t>493</a:t>
                      </a:r>
                      <a:endParaRPr lang="ru-RU" sz="19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2277" marR="2227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b="1">
                          <a:effectLst/>
                        </a:rPr>
                        <a:t>448</a:t>
                      </a:r>
                      <a:endParaRPr lang="ru-RU" sz="19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2277" marR="2227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b="1" dirty="0">
                          <a:effectLst/>
                        </a:rPr>
                        <a:t>-45</a:t>
                      </a:r>
                      <a:endParaRPr lang="ru-RU" sz="19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2277" marR="2227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b="1" dirty="0">
                          <a:effectLst/>
                        </a:rPr>
                        <a:t>90,9</a:t>
                      </a:r>
                      <a:endParaRPr lang="ru-RU" sz="19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2277" marR="22277" marT="0" marB="0" anchor="ctr"/>
                </a:tc>
              </a:tr>
              <a:tr h="108327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b="0" dirty="0">
                          <a:effectLst/>
                        </a:rPr>
                        <a:t>Поступило всего по налоговым проверкам и контрольно-аналитической работе, млн. руб.</a:t>
                      </a:r>
                      <a:endParaRPr lang="ru-RU" sz="19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2277" marR="22277" marT="0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b="1" dirty="0">
                          <a:effectLst/>
                        </a:rPr>
                        <a:t>2 003,8</a:t>
                      </a:r>
                      <a:endParaRPr lang="ru-RU" sz="19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2277" marR="2227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b="1" dirty="0">
                          <a:effectLst/>
                        </a:rPr>
                        <a:t>3 125,2</a:t>
                      </a:r>
                      <a:endParaRPr lang="ru-RU" sz="19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2277" marR="2227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b="1" dirty="0">
                          <a:effectLst/>
                        </a:rPr>
                        <a:t>1 121,4</a:t>
                      </a:r>
                      <a:endParaRPr lang="ru-RU" sz="19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2277" marR="2227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b="1" dirty="0">
                          <a:effectLst/>
                        </a:rPr>
                        <a:t>156</a:t>
                      </a:r>
                      <a:endParaRPr lang="ru-RU" sz="19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2277" marR="22277" marT="0" marB="0" anchor="ctr"/>
                </a:tc>
              </a:tr>
              <a:tr h="122413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b="0" dirty="0">
                          <a:effectLst/>
                        </a:rPr>
                        <a:t>Поступило по выездным и камеральным проверкам всего, млн. руб.</a:t>
                      </a:r>
                      <a:endParaRPr lang="ru-RU" sz="19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2277" marR="22277" marT="0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b="1">
                          <a:effectLst/>
                        </a:rPr>
                        <a:t>807,2</a:t>
                      </a:r>
                      <a:endParaRPr lang="ru-RU" sz="19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2277" marR="2227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b="1" dirty="0">
                          <a:effectLst/>
                        </a:rPr>
                        <a:t>1 949,3</a:t>
                      </a:r>
                      <a:endParaRPr lang="ru-RU" sz="19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2277" marR="2227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b="1" dirty="0" smtClean="0">
                          <a:effectLst/>
                        </a:rPr>
                        <a:t>1 142,1</a:t>
                      </a:r>
                      <a:endParaRPr lang="ru-RU" sz="19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2277" marR="2227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b="1" dirty="0">
                          <a:effectLst/>
                        </a:rPr>
                        <a:t>241,5</a:t>
                      </a:r>
                      <a:endParaRPr lang="ru-RU" sz="19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2277" marR="22277" marT="0" marB="0" anchor="ctr"/>
                </a:tc>
              </a:tr>
              <a:tr h="83920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b="0" dirty="0">
                          <a:effectLst/>
                        </a:rPr>
                        <a:t>Дополнительно поступило в бюджет в связи с представлением УНД, по результатам проведенной налоговыми органами КАР, млн. руб.</a:t>
                      </a:r>
                      <a:endParaRPr lang="ru-RU" sz="19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2277" marR="22277" marT="0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b="1" dirty="0" smtClean="0">
                          <a:effectLst/>
                        </a:rPr>
                        <a:t>1 196,6</a:t>
                      </a:r>
                      <a:endParaRPr lang="ru-RU" sz="19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2277" marR="2227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b="1" dirty="0" smtClean="0">
                          <a:effectLst/>
                        </a:rPr>
                        <a:t>1 175,9</a:t>
                      </a:r>
                      <a:endParaRPr lang="ru-RU" sz="19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2277" marR="2227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b="1" dirty="0">
                          <a:effectLst/>
                        </a:rPr>
                        <a:t>-20,7</a:t>
                      </a:r>
                      <a:endParaRPr lang="ru-RU" sz="19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2277" marR="2227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b="1" dirty="0">
                          <a:effectLst/>
                        </a:rPr>
                        <a:t>98,2</a:t>
                      </a:r>
                      <a:endParaRPr lang="ru-RU" sz="19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2277" marR="22277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39841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89670" y="519203"/>
            <a:ext cx="9126660" cy="542531"/>
          </a:xfrm>
        </p:spPr>
        <p:txBody>
          <a:bodyPr>
            <a:noAutofit/>
          </a:bodyPr>
          <a:lstStyle/>
          <a:p>
            <a:pPr algn="ctr"/>
            <a:r>
              <a:rPr lang="ru-RU" sz="2200" dirty="0" smtClean="0"/>
              <a:t>ИТОГИ РАБОТЫ УПРАВЛЕНИЯ С НАЛОГОВЫМИ ДЕКЛАРАЦИЯМИ ПО НДС, ЗАЯВЛЕННОГО К ВОЗМЕЩЕНИЮ ИЗ БЮДЖЕТА, ЗА 2023 ГОД </a:t>
            </a:r>
            <a:endParaRPr lang="ru-RU" sz="22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8</a:t>
            </a:fld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776536" y="1124744"/>
            <a:ext cx="5976664" cy="525658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398050" y="1367552"/>
            <a:ext cx="9289031" cy="21852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indent="0" algn="ctr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0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 2023 г. проведено </a:t>
            </a:r>
            <a:r>
              <a:rPr lang="ru-RU" sz="2000" b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1 117 проверок </a:t>
            </a:r>
            <a:r>
              <a:rPr lang="ru-RU" sz="20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НД по НДС с суммой заявленного налога к возмещению </a:t>
            </a:r>
            <a:r>
              <a:rPr lang="ru-RU" sz="2000" b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37,7 </a:t>
            </a:r>
            <a:r>
              <a:rPr lang="ru-RU" sz="2000" b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млрд. руб.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(+ 34,5% к 2022 г.)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Причины роста – увеличение вычетов, заявленных к возмещению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налогоплательщиками (реализация</a:t>
            </a:r>
            <a:r>
              <a:rPr kumimoji="0" lang="ru-RU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инвестиционных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проектов):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- ООО «Амур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Минералс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»;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- ООО «Порт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Эльга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».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077322"/>
              </p:ext>
            </p:extLst>
          </p:nvPr>
        </p:nvGraphicFramePr>
        <p:xfrm>
          <a:off x="416496" y="4051561"/>
          <a:ext cx="8568952" cy="243306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359440"/>
                <a:gridCol w="1362833"/>
                <a:gridCol w="1362833"/>
                <a:gridCol w="1239575"/>
                <a:gridCol w="1244271"/>
              </a:tblGrid>
              <a:tr h="86409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Наименование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42" marR="5994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2022 </a:t>
                      </a:r>
                      <a:r>
                        <a:rPr lang="ru-RU" sz="2000" dirty="0" smtClean="0">
                          <a:effectLst/>
                        </a:rPr>
                        <a:t>год 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42" marR="5994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000" dirty="0" smtClean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</a:rPr>
                        <a:t>2023 </a:t>
                      </a:r>
                      <a:r>
                        <a:rPr lang="ru-RU" sz="2000" dirty="0">
                          <a:effectLst/>
                        </a:rPr>
                        <a:t>год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</a:rPr>
                        <a:t> 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42" marR="5994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effectLst/>
                        </a:rPr>
                        <a:t>Откл</a:t>
                      </a:r>
                      <a:r>
                        <a:rPr lang="ru-RU" sz="2000" dirty="0">
                          <a:effectLst/>
                        </a:rPr>
                        <a:t>, +/-,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(кол-во, ед.)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42" marR="5994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</a:rPr>
                        <a:t>динамика </a:t>
                      </a:r>
                      <a:r>
                        <a:rPr lang="ru-RU" sz="2000" dirty="0">
                          <a:effectLst/>
                        </a:rPr>
                        <a:t>%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42" marR="59942" marT="0" marB="0" anchor="ctr"/>
                </a:tc>
              </a:tr>
              <a:tr h="2340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Завершение КНП НД по НДС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42" marR="5994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1 237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42" marR="5994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1 018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42" marR="5994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</a:rPr>
                        <a:t>- 219</a:t>
                      </a:r>
                      <a:endParaRPr lang="ru-RU" sz="20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42" marR="5994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-17,7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42" marR="59942" marT="0" marB="0" anchor="ctr"/>
                </a:tc>
              </a:tr>
              <a:tr h="2340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           - в 1 месяц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42" marR="5994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320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42" marR="5994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564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42" marR="5994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</a:rPr>
                        <a:t>244</a:t>
                      </a:r>
                      <a:endParaRPr lang="ru-RU" sz="20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42" marR="5994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76,3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42" marR="59942" marT="0" marB="0" anchor="ctr"/>
                </a:tc>
              </a:tr>
              <a:tr h="2340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           - в 2 месяца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42" marR="5994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</a:rPr>
                        <a:t>796</a:t>
                      </a:r>
                      <a:endParaRPr lang="ru-RU" sz="20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42" marR="5994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432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42" marR="5994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- 364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42" marR="5994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-45,7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42" marR="59942" marT="0" marB="0" anchor="ctr"/>
                </a:tc>
              </a:tr>
              <a:tr h="2340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           - в 3 месяца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42" marR="5994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</a:rPr>
                        <a:t>121</a:t>
                      </a:r>
                      <a:endParaRPr lang="ru-RU" sz="20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42" marR="5994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</a:rPr>
                        <a:t>22</a:t>
                      </a:r>
                      <a:endParaRPr lang="ru-RU" sz="20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42" marR="5994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- 99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42" marR="5994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-81,8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42" marR="59942" marT="0" marB="0" anchor="ctr"/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992560" y="3408245"/>
            <a:ext cx="8208912" cy="596819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3000" b="1" dirty="0" smtClean="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Сроки проведения КНП</a:t>
            </a:r>
            <a:endParaRPr kumimoji="0" lang="ru-RU" sz="3000" b="1" i="0" u="none" strike="noStrike" kern="1200" cap="none" spc="0" normalizeH="0" baseline="0" noProof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1" name="Picture 2" descr="C:\Users\0000-07-716\Desktop\no-translate-detected_318-41287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4768" y="2569502"/>
            <a:ext cx="644332" cy="852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1461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488504" y="4941168"/>
            <a:ext cx="8496944" cy="10081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16496" y="476672"/>
            <a:ext cx="9217024" cy="542531"/>
          </a:xfrm>
        </p:spPr>
        <p:txBody>
          <a:bodyPr>
            <a:noAutofit/>
          </a:bodyPr>
          <a:lstStyle/>
          <a:p>
            <a:r>
              <a:rPr lang="ru-RU" sz="2200" dirty="0" smtClean="0"/>
              <a:t>ИТОГИ РАБОТЫ БЛОКА УРЕГУЛИРОВАНИЯ ЗАДОЛЖЕННОСТИ ЗА 2023 ГОД </a:t>
            </a:r>
            <a:endParaRPr lang="ru-RU" sz="22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9</a:t>
            </a:fld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1775635"/>
              </p:ext>
            </p:extLst>
          </p:nvPr>
        </p:nvGraphicFramePr>
        <p:xfrm>
          <a:off x="900041" y="1124744"/>
          <a:ext cx="8269286" cy="1402080"/>
        </p:xfrm>
        <a:graphic>
          <a:graphicData uri="http://schemas.openxmlformats.org/drawingml/2006/table">
            <a:tbl>
              <a:tblPr firstCol="1" bandRow="1" bandCol="1">
                <a:tableStyleId>{5C22544A-7EE6-4342-B048-85BDC9FD1C3A}</a:tableStyleId>
              </a:tblPr>
              <a:tblGrid>
                <a:gridCol w="1950506"/>
                <a:gridCol w="2106260"/>
                <a:gridCol w="2106260"/>
                <a:gridCol w="2106260"/>
              </a:tblGrid>
              <a:tr h="267903">
                <a:tc rowSpan="2">
                  <a:txBody>
                    <a:bodyPr/>
                    <a:lstStyle/>
                    <a:p>
                      <a:pPr indent="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spc="100" dirty="0">
                          <a:effectLst/>
                        </a:rPr>
                        <a:t>Дата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297" marR="64297" marT="0" marB="0" anchor="ctr">
                    <a:solidFill>
                      <a:srgbClr val="0070C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spc="100" dirty="0">
                          <a:solidFill>
                            <a:schemeClr val="bg1"/>
                          </a:solidFill>
                          <a:effectLst/>
                        </a:rPr>
                        <a:t>Сумма долга, млн. руб.</a:t>
                      </a:r>
                      <a:endParaRPr lang="ru-RU" sz="20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297" marR="64297" marT="0" marB="0" anchor="ctr">
                    <a:solidFill>
                      <a:srgbClr val="0070C0"/>
                    </a:solidFill>
                  </a:tcPr>
                </a:tc>
                <a:tc gridSpan="2">
                  <a:txBody>
                    <a:bodyPr/>
                    <a:lstStyle/>
                    <a:p>
                      <a:pPr indent="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spc="100" dirty="0">
                          <a:solidFill>
                            <a:schemeClr val="bg1"/>
                          </a:solidFill>
                          <a:effectLst/>
                        </a:rPr>
                        <a:t>Отклонение к началу 2023 года</a:t>
                      </a:r>
                      <a:endParaRPr lang="ru-RU" sz="20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297" marR="64297" marT="0" marB="0" anchor="ctr"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5897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spc="100" dirty="0">
                          <a:solidFill>
                            <a:schemeClr val="bg1"/>
                          </a:solidFill>
                          <a:effectLst/>
                        </a:rPr>
                        <a:t>млн. руб.</a:t>
                      </a:r>
                      <a:endParaRPr lang="ru-RU" sz="20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297" marR="64297" marT="0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spc="100" dirty="0">
                          <a:solidFill>
                            <a:schemeClr val="bg1"/>
                          </a:solidFill>
                          <a:effectLst/>
                        </a:rPr>
                        <a:t>%</a:t>
                      </a:r>
                      <a:endParaRPr lang="ru-RU" sz="20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297" marR="64297" marT="0" marB="0" anchor="ctr">
                    <a:solidFill>
                      <a:srgbClr val="0070C0"/>
                    </a:solidFill>
                  </a:tcPr>
                </a:tc>
              </a:tr>
              <a:tr h="23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01.01.2023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297" marR="64297" marT="0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17 956,9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297" marR="64297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 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297" marR="64297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 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297" marR="64297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3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effectLst/>
                        </a:rPr>
                        <a:t>01.01.2024</a:t>
                      </a:r>
                      <a:endParaRPr lang="ru-RU" sz="20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4297" marR="64297" marT="0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</a:rPr>
                        <a:t>16 362,5</a:t>
                      </a:r>
                      <a:endParaRPr lang="ru-RU" sz="20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297" marR="64297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-1 594,4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297" marR="64297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-8,4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297" marR="64297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488504" y="2564904"/>
            <a:ext cx="8496944" cy="21390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Сформировано и направлено в адрес налогоплательщиков должников (ЮЛ, ИП, ФЛ)  </a:t>
            </a:r>
            <a:r>
              <a:rPr lang="ru-RU" b="1" dirty="0"/>
              <a:t>390 458 требований на сумму 20,9 млрд </a:t>
            </a:r>
            <a:r>
              <a:rPr lang="ru-RU" b="1" dirty="0" smtClean="0"/>
              <a:t>рублей.</a:t>
            </a:r>
            <a:r>
              <a:rPr lang="ru-RU" dirty="0" smtClean="0"/>
              <a:t> </a:t>
            </a:r>
            <a:r>
              <a:rPr lang="ru-RU" dirty="0"/>
              <a:t>Погашено должниками после получения требований </a:t>
            </a:r>
            <a:r>
              <a:rPr lang="ru-RU" b="1" dirty="0"/>
              <a:t>9,7 млрд руб</a:t>
            </a:r>
            <a:r>
              <a:rPr lang="ru-RU" b="1" dirty="0" smtClean="0"/>
              <a:t>. </a:t>
            </a:r>
            <a:r>
              <a:rPr lang="ru-RU" dirty="0" smtClean="0"/>
              <a:t>(+3,3 млрд руб. к 2022 г.)</a:t>
            </a:r>
            <a:endParaRPr lang="ru-RU" dirty="0"/>
          </a:p>
          <a:p>
            <a:pPr algn="ctr"/>
            <a:endParaRPr lang="ru-RU" dirty="0"/>
          </a:p>
          <a:p>
            <a:pPr algn="ctr"/>
            <a:r>
              <a:rPr lang="ru-RU" dirty="0" smtClean="0"/>
              <a:t>Принято </a:t>
            </a:r>
            <a:r>
              <a:rPr lang="ru-RU" dirty="0"/>
              <a:t>решений о взыскании задолженности за счет денежных средств на счетах в банках </a:t>
            </a:r>
            <a:r>
              <a:rPr lang="ru-RU" b="1" dirty="0"/>
              <a:t>на сумму 15,9 млрд руб.</a:t>
            </a:r>
            <a:r>
              <a:rPr lang="ru-RU" dirty="0"/>
              <a:t>, </a:t>
            </a:r>
            <a:r>
              <a:rPr lang="ru-RU" dirty="0" smtClean="0"/>
              <a:t>(+6 </a:t>
            </a:r>
            <a:r>
              <a:rPr lang="ru-RU" dirty="0"/>
              <a:t>млрд </a:t>
            </a:r>
            <a:r>
              <a:rPr lang="ru-RU" dirty="0" smtClean="0"/>
              <a:t>руб. к 2022 г.). </a:t>
            </a:r>
            <a:r>
              <a:rPr lang="ru-RU" dirty="0"/>
              <a:t>Погашено должниками по поручениям налогового органа </a:t>
            </a:r>
            <a:r>
              <a:rPr lang="ru-RU" b="1" dirty="0"/>
              <a:t>10,3 млрд руб</a:t>
            </a:r>
            <a:r>
              <a:rPr lang="ru-RU" b="1" dirty="0" smtClean="0"/>
              <a:t>.</a:t>
            </a:r>
            <a:r>
              <a:rPr lang="ru-RU" dirty="0" smtClean="0"/>
              <a:t> (+6,7 </a:t>
            </a:r>
            <a:r>
              <a:rPr lang="ru-RU" dirty="0"/>
              <a:t>млрд </a:t>
            </a:r>
            <a:r>
              <a:rPr lang="ru-RU" dirty="0" smtClean="0"/>
              <a:t>руб.).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488504" y="4941168"/>
            <a:ext cx="8496944" cy="1152128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algn="ctr" defTabSz="1043056">
              <a:spcBef>
                <a:spcPct val="0"/>
              </a:spcBef>
            </a:pPr>
            <a:r>
              <a:rPr lang="ru-RU" sz="2000" b="1" dirty="0">
                <a:solidFill>
                  <a:schemeClr val="bg1"/>
                </a:solidFill>
              </a:rPr>
              <a:t>За 2023 г. в рамках взыскания дебиторской задолженности (имущественного права) погашено 225,5 млн. </a:t>
            </a:r>
            <a:r>
              <a:rPr lang="ru-RU" sz="2000" b="1" dirty="0" smtClean="0">
                <a:solidFill>
                  <a:schemeClr val="bg1"/>
                </a:solidFill>
              </a:rPr>
              <a:t>руб.</a:t>
            </a:r>
          </a:p>
          <a:p>
            <a:pPr algn="ctr" defTabSz="1043056">
              <a:spcBef>
                <a:spcPct val="0"/>
              </a:spcBef>
            </a:pPr>
            <a:r>
              <a:rPr lang="ru-RU" sz="2000" b="1" dirty="0" smtClean="0">
                <a:solidFill>
                  <a:schemeClr val="bg1"/>
                </a:solidFill>
              </a:rPr>
              <a:t>(+</a:t>
            </a:r>
            <a:r>
              <a:rPr lang="ru-RU" sz="2000" b="1" dirty="0" smtClean="0">
                <a:solidFill>
                  <a:schemeClr val="bg1"/>
                </a:solidFill>
              </a:rPr>
              <a:t>93,7 </a:t>
            </a:r>
            <a:r>
              <a:rPr lang="ru-RU" sz="2000" b="1" dirty="0">
                <a:solidFill>
                  <a:schemeClr val="bg1"/>
                </a:solidFill>
              </a:rPr>
              <a:t>млн. руб. </a:t>
            </a:r>
            <a:r>
              <a:rPr lang="ru-RU" sz="2000" b="1" dirty="0" smtClean="0">
                <a:solidFill>
                  <a:schemeClr val="bg1"/>
                </a:solidFill>
              </a:rPr>
              <a:t>к 2022 </a:t>
            </a:r>
            <a:r>
              <a:rPr lang="ru-RU" sz="2000" b="1" dirty="0" smtClean="0">
                <a:solidFill>
                  <a:schemeClr val="bg1"/>
                </a:solidFill>
              </a:rPr>
              <a:t>г.)</a:t>
            </a:r>
            <a:endParaRPr lang="ru-RU" sz="2000" b="1" dirty="0">
              <a:solidFill>
                <a:schemeClr val="bg1"/>
              </a:solidFill>
            </a:endParaRPr>
          </a:p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181763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_FNS2012_16-9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6385</TotalTime>
  <Words>711</Words>
  <Application>Microsoft Office PowerPoint</Application>
  <PresentationFormat>Лист A4 (210x297 мм)</PresentationFormat>
  <Paragraphs>157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Present_FNS2012_16-9</vt:lpstr>
      <vt:lpstr>УФНС России по Хабаровскому краю  Доклад к заседанию Общественного совета при УФНС России по Хабаровскому краю по вопросу: «Итоги работы УФНС России по Хабаровскому краю  за 2023 год»</vt:lpstr>
      <vt:lpstr>ДАННЫЕ О РЕГИСТРАЦИИ ЮЛ И ИП</vt:lpstr>
      <vt:lpstr>ДИНАМИКА ПОСТУПЛЕНИЙ ВО ВСЕ УРОВНИ БЮДЖЕТНОЙ СИСТЕМЫ С ИСПОЛНЕНИЕМ УСТАНОВЛЕННЫХ ЗАДАНИЙ ЗА 2023 ГОД</vt:lpstr>
      <vt:lpstr>ПОСТУПЛЕНИЕ НАЛОГА НА ДОХОДЫ ФИЗИЧЕСКИХ ЛИЦ</vt:lpstr>
      <vt:lpstr>ДИНАМИКА ПОСТУПЛЕНИЙ ИМУЩЕСТВЕННЫХ НАЛОГОВ ФИЗИЧЕСКИХ ЛИЦ</vt:lpstr>
      <vt:lpstr>АДМИНИСТРИРОВАНИЕ СПЕЦИАЛЬНЫХ НАЛОГОВЫХ РЕЖИМОВ</vt:lpstr>
      <vt:lpstr>ИТОГИ РАБОТЫ ПО РЕЗУЛЬТАТАМ НАЛОГОВОГО КОНТРОЛЯ ЗА 2023 ГОД </vt:lpstr>
      <vt:lpstr>ИТОГИ РАБОТЫ УПРАВЛЕНИЯ С НАЛОГОВЫМИ ДЕКЛАРАЦИЯМИ ПО НДС, ЗАЯВЛЕННОГО К ВОЗМЕЩЕНИЮ ИЗ БЮДЖЕТА, ЗА 2023 ГОД </vt:lpstr>
      <vt:lpstr>ИТОГИ РАБОТЫ БЛОКА УРЕГУЛИРОВАНИЯ ЗАДОЛЖЕННОСТИ ЗА 2023 ГОД </vt:lpstr>
      <vt:lpstr>ОЦЕНКА ГРАЖДАНАМИ ПРЕДОСТАВЛЕНИЯ ГОСУДАРСТВЕННЫХ УСЛУГ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Бугаева Полина Владимировна</dc:creator>
  <cp:lastModifiedBy>Лазарева Дарья Игоревна</cp:lastModifiedBy>
  <cp:revision>646</cp:revision>
  <cp:lastPrinted>2023-09-14T09:06:12Z</cp:lastPrinted>
  <dcterms:created xsi:type="dcterms:W3CDTF">2023-02-06T05:56:57Z</dcterms:created>
  <dcterms:modified xsi:type="dcterms:W3CDTF">2024-03-25T07:46:13Z</dcterms:modified>
</cp:coreProperties>
</file>